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71" r:id="rId9"/>
    <p:sldId id="283" r:id="rId10"/>
    <p:sldId id="286" r:id="rId11"/>
    <p:sldId id="277" r:id="rId12"/>
    <p:sldId id="285" r:id="rId13"/>
    <p:sldId id="279" r:id="rId14"/>
    <p:sldId id="280" r:id="rId15"/>
    <p:sldId id="278" r:id="rId16"/>
    <p:sldId id="276" r:id="rId17"/>
    <p:sldId id="281" r:id="rId18"/>
    <p:sldId id="284" r:id="rId19"/>
    <p:sldId id="282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F1F4CE-AD4F-4081-A1B8-CBE7DD562310}" v="6" dt="2022-11-15T10:19:22.329"/>
    <p1510:client id="{BC24240E-ACD5-43FC-9B62-F91E08A38779}" v="62" dt="2022-11-14T21:26:56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3447" autoAdjust="0"/>
  </p:normalViewPr>
  <p:slideViewPr>
    <p:cSldViewPr snapToGrid="0">
      <p:cViewPr>
        <p:scale>
          <a:sx n="59" d="100"/>
          <a:sy n="59" d="100"/>
        </p:scale>
        <p:origin x="8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cal Bärtschi" userId="b5187864eb675daa" providerId="LiveId" clId="{9DF1F4CE-AD4F-4081-A1B8-CBE7DD562310}"/>
    <pc:docChg chg="undo custSel addSld delSld modSld sldOrd">
      <pc:chgData name="Pascal Bärtschi" userId="b5187864eb675daa" providerId="LiveId" clId="{9DF1F4CE-AD4F-4081-A1B8-CBE7DD562310}" dt="2022-11-15T10:44:06.403" v="1514" actId="20577"/>
      <pc:docMkLst>
        <pc:docMk/>
      </pc:docMkLst>
      <pc:sldChg chg="modSp del mod">
        <pc:chgData name="Pascal Bärtschi" userId="b5187864eb675daa" providerId="LiveId" clId="{9DF1F4CE-AD4F-4081-A1B8-CBE7DD562310}" dt="2022-11-15T10:35:56.266" v="1411" actId="47"/>
        <pc:sldMkLst>
          <pc:docMk/>
          <pc:sldMk cId="2471095614" sldId="269"/>
        </pc:sldMkLst>
        <pc:spChg chg="mod">
          <ac:chgData name="Pascal Bärtschi" userId="b5187864eb675daa" providerId="LiveId" clId="{9DF1F4CE-AD4F-4081-A1B8-CBE7DD562310}" dt="2022-11-15T10:35:04.333" v="1402" actId="20577"/>
          <ac:spMkLst>
            <pc:docMk/>
            <pc:sldMk cId="2471095614" sldId="269"/>
            <ac:spMk id="4" creationId="{13FFB12E-F058-73F0-2A7F-FCEA18880049}"/>
          </ac:spMkLst>
        </pc:spChg>
      </pc:sldChg>
      <pc:sldChg chg="modSp mod ord modNotesTx">
        <pc:chgData name="Pascal Bärtschi" userId="b5187864eb675daa" providerId="LiveId" clId="{9DF1F4CE-AD4F-4081-A1B8-CBE7DD562310}" dt="2022-11-15T10:35:54.176" v="1410"/>
        <pc:sldMkLst>
          <pc:docMk/>
          <pc:sldMk cId="3388119896" sldId="271"/>
        </pc:sldMkLst>
        <pc:spChg chg="mod">
          <ac:chgData name="Pascal Bärtschi" userId="b5187864eb675daa" providerId="LiveId" clId="{9DF1F4CE-AD4F-4081-A1B8-CBE7DD562310}" dt="2022-11-15T09:59:16.017" v="921" actId="14100"/>
          <ac:spMkLst>
            <pc:docMk/>
            <pc:sldMk cId="3388119896" sldId="271"/>
            <ac:spMk id="9" creationId="{98E8D4A5-88AC-A0BB-49AE-899689402AE9}"/>
          </ac:spMkLst>
        </pc:spChg>
        <pc:spChg chg="mod">
          <ac:chgData name="Pascal Bärtschi" userId="b5187864eb675daa" providerId="LiveId" clId="{9DF1F4CE-AD4F-4081-A1B8-CBE7DD562310}" dt="2022-11-15T09:59:16.017" v="921" actId="14100"/>
          <ac:spMkLst>
            <pc:docMk/>
            <pc:sldMk cId="3388119896" sldId="271"/>
            <ac:spMk id="10" creationId="{3D4310FC-8A0F-8757-42F5-0D41E38DD691}"/>
          </ac:spMkLst>
        </pc:spChg>
        <pc:cxnChg chg="mod">
          <ac:chgData name="Pascal Bärtschi" userId="b5187864eb675daa" providerId="LiveId" clId="{9DF1F4CE-AD4F-4081-A1B8-CBE7DD562310}" dt="2022-11-15T09:59:16.017" v="921" actId="14100"/>
          <ac:cxnSpMkLst>
            <pc:docMk/>
            <pc:sldMk cId="3388119896" sldId="271"/>
            <ac:cxnSpMk id="6" creationId="{F2D68174-544A-A95D-2724-4A3C49783B62}"/>
          </ac:cxnSpMkLst>
        </pc:cxnChg>
      </pc:sldChg>
      <pc:sldChg chg="delSp modSp del mod">
        <pc:chgData name="Pascal Bärtschi" userId="b5187864eb675daa" providerId="LiveId" clId="{9DF1F4CE-AD4F-4081-A1B8-CBE7DD562310}" dt="2022-11-15T09:58:50.241" v="917" actId="47"/>
        <pc:sldMkLst>
          <pc:docMk/>
          <pc:sldMk cId="2342758788" sldId="274"/>
        </pc:sldMkLst>
        <pc:spChg chg="mod">
          <ac:chgData name="Pascal Bärtschi" userId="b5187864eb675daa" providerId="LiveId" clId="{9DF1F4CE-AD4F-4081-A1B8-CBE7DD562310}" dt="2022-11-15T09:53:16.601" v="527" actId="20577"/>
          <ac:spMkLst>
            <pc:docMk/>
            <pc:sldMk cId="2342758788" sldId="274"/>
            <ac:spMk id="4" creationId="{13FFB12E-F058-73F0-2A7F-FCEA18880049}"/>
          </ac:spMkLst>
        </pc:spChg>
        <pc:spChg chg="mod">
          <ac:chgData name="Pascal Bärtschi" userId="b5187864eb675daa" providerId="LiveId" clId="{9DF1F4CE-AD4F-4081-A1B8-CBE7DD562310}" dt="2022-11-15T09:55:10.758" v="729" actId="14100"/>
          <ac:spMkLst>
            <pc:docMk/>
            <pc:sldMk cId="2342758788" sldId="274"/>
            <ac:spMk id="9" creationId="{98E8D4A5-88AC-A0BB-49AE-899689402AE9}"/>
          </ac:spMkLst>
        </pc:spChg>
        <pc:spChg chg="mod">
          <ac:chgData name="Pascal Bärtschi" userId="b5187864eb675daa" providerId="LiveId" clId="{9DF1F4CE-AD4F-4081-A1B8-CBE7DD562310}" dt="2022-11-15T09:55:00.533" v="727" actId="14100"/>
          <ac:spMkLst>
            <pc:docMk/>
            <pc:sldMk cId="2342758788" sldId="274"/>
            <ac:spMk id="10" creationId="{3D4310FC-8A0F-8757-42F5-0D41E38DD691}"/>
          </ac:spMkLst>
        </pc:spChg>
        <pc:spChg chg="mod">
          <ac:chgData name="Pascal Bärtschi" userId="b5187864eb675daa" providerId="LiveId" clId="{9DF1F4CE-AD4F-4081-A1B8-CBE7DD562310}" dt="2022-11-15T09:56:31.271" v="808" actId="1076"/>
          <ac:spMkLst>
            <pc:docMk/>
            <pc:sldMk cId="2342758788" sldId="274"/>
            <ac:spMk id="11" creationId="{58EBF443-1E16-73FE-FC48-BCBD641232DD}"/>
          </ac:spMkLst>
        </pc:spChg>
        <pc:spChg chg="del">
          <ac:chgData name="Pascal Bärtschi" userId="b5187864eb675daa" providerId="LiveId" clId="{9DF1F4CE-AD4F-4081-A1B8-CBE7DD562310}" dt="2022-11-15T09:56:14.415" v="803" actId="478"/>
          <ac:spMkLst>
            <pc:docMk/>
            <pc:sldMk cId="2342758788" sldId="274"/>
            <ac:spMk id="16" creationId="{AEA69C7B-74D3-3534-607B-BC9A891AD946}"/>
          </ac:spMkLst>
        </pc:spChg>
        <pc:cxnChg chg="mod">
          <ac:chgData name="Pascal Bärtschi" userId="b5187864eb675daa" providerId="LiveId" clId="{9DF1F4CE-AD4F-4081-A1B8-CBE7DD562310}" dt="2022-11-15T09:56:31.271" v="808" actId="1076"/>
          <ac:cxnSpMkLst>
            <pc:docMk/>
            <pc:sldMk cId="2342758788" sldId="274"/>
            <ac:cxnSpMk id="20" creationId="{29A70013-2F11-8D34-BC38-91A4DF51DCFA}"/>
          </ac:cxnSpMkLst>
        </pc:cxnChg>
        <pc:cxnChg chg="del mod">
          <ac:chgData name="Pascal Bärtschi" userId="b5187864eb675daa" providerId="LiveId" clId="{9DF1F4CE-AD4F-4081-A1B8-CBE7DD562310}" dt="2022-11-15T09:56:17.300" v="804" actId="478"/>
          <ac:cxnSpMkLst>
            <pc:docMk/>
            <pc:sldMk cId="2342758788" sldId="274"/>
            <ac:cxnSpMk id="28" creationId="{13300E90-3A43-88B4-FC1F-E2002000E947}"/>
          </ac:cxnSpMkLst>
        </pc:cxnChg>
        <pc:cxnChg chg="mod">
          <ac:chgData name="Pascal Bärtschi" userId="b5187864eb675daa" providerId="LiveId" clId="{9DF1F4CE-AD4F-4081-A1B8-CBE7DD562310}" dt="2022-11-15T09:56:31.271" v="808" actId="1076"/>
          <ac:cxnSpMkLst>
            <pc:docMk/>
            <pc:sldMk cId="2342758788" sldId="274"/>
            <ac:cxnSpMk id="38" creationId="{1DC3A464-7D91-8DC9-1221-EEF47EDFF09F}"/>
          </ac:cxnSpMkLst>
        </pc:cxnChg>
      </pc:sldChg>
      <pc:sldChg chg="del">
        <pc:chgData name="Pascal Bärtschi" userId="b5187864eb675daa" providerId="LiveId" clId="{9DF1F4CE-AD4F-4081-A1B8-CBE7DD562310}" dt="2022-11-15T09:59:27.827" v="922" actId="47"/>
        <pc:sldMkLst>
          <pc:docMk/>
          <pc:sldMk cId="2130347693" sldId="275"/>
        </pc:sldMkLst>
      </pc:sldChg>
      <pc:sldChg chg="delSp modSp mod">
        <pc:chgData name="Pascal Bärtschi" userId="b5187864eb675daa" providerId="LiveId" clId="{9DF1F4CE-AD4F-4081-A1B8-CBE7DD562310}" dt="2022-11-15T09:58:36.567" v="914" actId="20577"/>
        <pc:sldMkLst>
          <pc:docMk/>
          <pc:sldMk cId="3134308146" sldId="276"/>
        </pc:sldMkLst>
        <pc:spChg chg="mod">
          <ac:chgData name="Pascal Bärtschi" userId="b5187864eb675daa" providerId="LiveId" clId="{9DF1F4CE-AD4F-4081-A1B8-CBE7DD562310}" dt="2022-11-15T09:58:36.567" v="914" actId="20577"/>
          <ac:spMkLst>
            <pc:docMk/>
            <pc:sldMk cId="3134308146" sldId="276"/>
            <ac:spMk id="4" creationId="{13FFB12E-F058-73F0-2A7F-FCEA18880049}"/>
          </ac:spMkLst>
        </pc:spChg>
        <pc:spChg chg="mod">
          <ac:chgData name="Pascal Bärtschi" userId="b5187864eb675daa" providerId="LiveId" clId="{9DF1F4CE-AD4F-4081-A1B8-CBE7DD562310}" dt="2022-11-15T09:57:57.858" v="898" actId="14100"/>
          <ac:spMkLst>
            <pc:docMk/>
            <pc:sldMk cId="3134308146" sldId="276"/>
            <ac:spMk id="9" creationId="{98E8D4A5-88AC-A0BB-49AE-899689402AE9}"/>
          </ac:spMkLst>
        </pc:spChg>
        <pc:spChg chg="mod">
          <ac:chgData name="Pascal Bärtschi" userId="b5187864eb675daa" providerId="LiveId" clId="{9DF1F4CE-AD4F-4081-A1B8-CBE7DD562310}" dt="2022-11-15T09:57:57.858" v="898" actId="14100"/>
          <ac:spMkLst>
            <pc:docMk/>
            <pc:sldMk cId="3134308146" sldId="276"/>
            <ac:spMk id="10" creationId="{3D4310FC-8A0F-8757-42F5-0D41E38DD691}"/>
          </ac:spMkLst>
        </pc:spChg>
        <pc:spChg chg="mod">
          <ac:chgData name="Pascal Bärtschi" userId="b5187864eb675daa" providerId="LiveId" clId="{9DF1F4CE-AD4F-4081-A1B8-CBE7DD562310}" dt="2022-11-15T09:57:22.676" v="822" actId="1076"/>
          <ac:spMkLst>
            <pc:docMk/>
            <pc:sldMk cId="3134308146" sldId="276"/>
            <ac:spMk id="11" creationId="{58EBF443-1E16-73FE-FC48-BCBD641232DD}"/>
          </ac:spMkLst>
        </pc:spChg>
        <pc:spChg chg="mod">
          <ac:chgData name="Pascal Bärtschi" userId="b5187864eb675daa" providerId="LiveId" clId="{9DF1F4CE-AD4F-4081-A1B8-CBE7DD562310}" dt="2022-11-15T09:57:22.676" v="822" actId="1076"/>
          <ac:spMkLst>
            <pc:docMk/>
            <pc:sldMk cId="3134308146" sldId="276"/>
            <ac:spMk id="12" creationId="{34F24759-E703-40B5-1ECF-38379A83FAC3}"/>
          </ac:spMkLst>
        </pc:spChg>
        <pc:spChg chg="mod">
          <ac:chgData name="Pascal Bärtschi" userId="b5187864eb675daa" providerId="LiveId" clId="{9DF1F4CE-AD4F-4081-A1B8-CBE7DD562310}" dt="2022-11-15T09:57:22.676" v="822" actId="1076"/>
          <ac:spMkLst>
            <pc:docMk/>
            <pc:sldMk cId="3134308146" sldId="276"/>
            <ac:spMk id="13" creationId="{94B209E7-26FE-FA3F-7302-6289FB1F5AAA}"/>
          </ac:spMkLst>
        </pc:spChg>
        <pc:spChg chg="del mod">
          <ac:chgData name="Pascal Bärtschi" userId="b5187864eb675daa" providerId="LiveId" clId="{9DF1F4CE-AD4F-4081-A1B8-CBE7DD562310}" dt="2022-11-15T09:56:42.374" v="810" actId="478"/>
          <ac:spMkLst>
            <pc:docMk/>
            <pc:sldMk cId="3134308146" sldId="276"/>
            <ac:spMk id="16" creationId="{AEA69C7B-74D3-3534-607B-BC9A891AD946}"/>
          </ac:spMkLst>
        </pc:spChg>
        <pc:spChg chg="del mod">
          <ac:chgData name="Pascal Bärtschi" userId="b5187864eb675daa" providerId="LiveId" clId="{9DF1F4CE-AD4F-4081-A1B8-CBE7DD562310}" dt="2022-11-15T09:56:42.374" v="810" actId="478"/>
          <ac:spMkLst>
            <pc:docMk/>
            <pc:sldMk cId="3134308146" sldId="276"/>
            <ac:spMk id="17" creationId="{BA552AE0-E407-EB2A-ABFE-54003329DCEE}"/>
          </ac:spMkLst>
        </pc:spChg>
        <pc:spChg chg="del mod">
          <ac:chgData name="Pascal Bärtschi" userId="b5187864eb675daa" providerId="LiveId" clId="{9DF1F4CE-AD4F-4081-A1B8-CBE7DD562310}" dt="2022-11-15T09:56:42.374" v="810" actId="478"/>
          <ac:spMkLst>
            <pc:docMk/>
            <pc:sldMk cId="3134308146" sldId="276"/>
            <ac:spMk id="18" creationId="{3D3120F0-D4DD-21F4-C806-B86D7A6F343A}"/>
          </ac:spMkLst>
        </pc:sp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20" creationId="{29A70013-2F11-8D34-BC38-91A4DF51DCFA}"/>
          </ac:cxnSpMkLst>
        </pc:cxn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22" creationId="{0946C11B-CB23-02CF-6803-48D30E3A6072}"/>
          </ac:cxnSpMkLst>
        </pc:cxn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26" creationId="{57C03AF3-84AC-275F-9A99-0680BB73ECA0}"/>
          </ac:cxnSpMkLst>
        </pc:cxnChg>
        <pc:cxnChg chg="del mod">
          <ac:chgData name="Pascal Bärtschi" userId="b5187864eb675daa" providerId="LiveId" clId="{9DF1F4CE-AD4F-4081-A1B8-CBE7DD562310}" dt="2022-11-15T09:56:42.374" v="810" actId="478"/>
          <ac:cxnSpMkLst>
            <pc:docMk/>
            <pc:sldMk cId="3134308146" sldId="276"/>
            <ac:cxnSpMk id="28" creationId="{13300E90-3A43-88B4-FC1F-E2002000E947}"/>
          </ac:cxnSpMkLst>
        </pc:cxnChg>
        <pc:cxnChg chg="del mod">
          <ac:chgData name="Pascal Bärtschi" userId="b5187864eb675daa" providerId="LiveId" clId="{9DF1F4CE-AD4F-4081-A1B8-CBE7DD562310}" dt="2022-11-15T09:56:42.374" v="810" actId="478"/>
          <ac:cxnSpMkLst>
            <pc:docMk/>
            <pc:sldMk cId="3134308146" sldId="276"/>
            <ac:cxnSpMk id="30" creationId="{0C46DEAC-D677-E81A-C87B-3337957BF683}"/>
          </ac:cxnSpMkLst>
        </pc:cxnChg>
        <pc:cxnChg chg="del mod">
          <ac:chgData name="Pascal Bärtschi" userId="b5187864eb675daa" providerId="LiveId" clId="{9DF1F4CE-AD4F-4081-A1B8-CBE7DD562310}" dt="2022-11-15T09:56:42.374" v="810" actId="478"/>
          <ac:cxnSpMkLst>
            <pc:docMk/>
            <pc:sldMk cId="3134308146" sldId="276"/>
            <ac:cxnSpMk id="32" creationId="{ED20EC41-7BF1-A58F-3FAC-5C77356F1F5E}"/>
          </ac:cxnSpMkLst>
        </pc:cxn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34" creationId="{42F5412F-9C74-87F2-FB09-40BB5987EAC5}"/>
          </ac:cxnSpMkLst>
        </pc:cxn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36" creationId="{6B9131AF-701B-2834-0F5C-3564F8FABC03}"/>
          </ac:cxnSpMkLst>
        </pc:cxnChg>
        <pc:cxnChg chg="mod">
          <ac:chgData name="Pascal Bärtschi" userId="b5187864eb675daa" providerId="LiveId" clId="{9DF1F4CE-AD4F-4081-A1B8-CBE7DD562310}" dt="2022-11-15T09:57:57.858" v="898" actId="14100"/>
          <ac:cxnSpMkLst>
            <pc:docMk/>
            <pc:sldMk cId="3134308146" sldId="276"/>
            <ac:cxnSpMk id="38" creationId="{1DC3A464-7D91-8DC9-1221-EEF47EDFF09F}"/>
          </ac:cxnSpMkLst>
        </pc:cxnChg>
      </pc:sldChg>
      <pc:sldChg chg="addSp delSp modSp mod modNotesTx">
        <pc:chgData name="Pascal Bärtschi" userId="b5187864eb675daa" providerId="LiveId" clId="{9DF1F4CE-AD4F-4081-A1B8-CBE7DD562310}" dt="2022-11-15T10:19:33.894" v="1366" actId="1076"/>
        <pc:sldMkLst>
          <pc:docMk/>
          <pc:sldMk cId="2067462522" sldId="277"/>
        </pc:sldMkLst>
        <pc:picChg chg="add mod">
          <ac:chgData name="Pascal Bärtschi" userId="b5187864eb675daa" providerId="LiveId" clId="{9DF1F4CE-AD4F-4081-A1B8-CBE7DD562310}" dt="2022-11-15T10:19:33.894" v="1366" actId="1076"/>
          <ac:picMkLst>
            <pc:docMk/>
            <pc:sldMk cId="2067462522" sldId="277"/>
            <ac:picMk id="5" creationId="{D85A07DB-2C18-9F3B-6260-1A754CE9EA29}"/>
          </ac:picMkLst>
        </pc:picChg>
        <pc:picChg chg="del">
          <ac:chgData name="Pascal Bärtschi" userId="b5187864eb675daa" providerId="LiveId" clId="{9DF1F4CE-AD4F-4081-A1B8-CBE7DD562310}" dt="2022-11-15T10:19:25.067" v="1362" actId="478"/>
          <ac:picMkLst>
            <pc:docMk/>
            <pc:sldMk cId="2067462522" sldId="277"/>
            <ac:picMk id="7" creationId="{6C91DB21-9AD6-D619-FD60-7553BAD3980B}"/>
          </ac:picMkLst>
        </pc:picChg>
      </pc:sldChg>
      <pc:sldChg chg="modNotesTx">
        <pc:chgData name="Pascal Bärtschi" userId="b5187864eb675daa" providerId="LiveId" clId="{9DF1F4CE-AD4F-4081-A1B8-CBE7DD562310}" dt="2022-11-15T10:40:32.530" v="1506" actId="20577"/>
        <pc:sldMkLst>
          <pc:docMk/>
          <pc:sldMk cId="1633058043" sldId="278"/>
        </pc:sldMkLst>
      </pc:sldChg>
      <pc:sldChg chg="modSp mod">
        <pc:chgData name="Pascal Bärtschi" userId="b5187864eb675daa" providerId="LiveId" clId="{9DF1F4CE-AD4F-4081-A1B8-CBE7DD562310}" dt="2022-11-15T10:44:06.403" v="1514" actId="20577"/>
        <pc:sldMkLst>
          <pc:docMk/>
          <pc:sldMk cId="2362687416" sldId="279"/>
        </pc:sldMkLst>
        <pc:spChg chg="mod">
          <ac:chgData name="Pascal Bärtschi" userId="b5187864eb675daa" providerId="LiveId" clId="{9DF1F4CE-AD4F-4081-A1B8-CBE7DD562310}" dt="2022-11-15T10:44:06.403" v="1514" actId="20577"/>
          <ac:spMkLst>
            <pc:docMk/>
            <pc:sldMk cId="2362687416" sldId="279"/>
            <ac:spMk id="4" creationId="{4C077EEC-8F15-F159-B662-4BA717505DDF}"/>
          </ac:spMkLst>
        </pc:spChg>
      </pc:sldChg>
      <pc:sldChg chg="modNotesTx">
        <pc:chgData name="Pascal Bärtschi" userId="b5187864eb675daa" providerId="LiveId" clId="{9DF1F4CE-AD4F-4081-A1B8-CBE7DD562310}" dt="2022-11-15T10:02:35.549" v="1140" actId="6549"/>
        <pc:sldMkLst>
          <pc:docMk/>
          <pc:sldMk cId="4259912854" sldId="281"/>
        </pc:sldMkLst>
      </pc:sldChg>
      <pc:sldChg chg="modSp mod">
        <pc:chgData name="Pascal Bärtschi" userId="b5187864eb675daa" providerId="LiveId" clId="{9DF1F4CE-AD4F-4081-A1B8-CBE7DD562310}" dt="2022-11-15T10:34:40.892" v="1392" actId="20577"/>
        <pc:sldMkLst>
          <pc:docMk/>
          <pc:sldMk cId="2768495790" sldId="282"/>
        </pc:sldMkLst>
        <pc:spChg chg="mod">
          <ac:chgData name="Pascal Bärtschi" userId="b5187864eb675daa" providerId="LiveId" clId="{9DF1F4CE-AD4F-4081-A1B8-CBE7DD562310}" dt="2022-11-15T10:34:40.892" v="1392" actId="20577"/>
          <ac:spMkLst>
            <pc:docMk/>
            <pc:sldMk cId="2768495790" sldId="282"/>
            <ac:spMk id="4" creationId="{1692C009-1F33-0858-03D2-9A4B340073E5}"/>
          </ac:spMkLst>
        </pc:spChg>
      </pc:sldChg>
      <pc:sldChg chg="addSp delSp modSp mod ord modNotesTx">
        <pc:chgData name="Pascal Bärtschi" userId="b5187864eb675daa" providerId="LiveId" clId="{9DF1F4CE-AD4F-4081-A1B8-CBE7DD562310}" dt="2022-11-15T10:41:32.343" v="1513" actId="1076"/>
        <pc:sldMkLst>
          <pc:docMk/>
          <pc:sldMk cId="164064091" sldId="283"/>
        </pc:sldMkLst>
        <pc:spChg chg="mod">
          <ac:chgData name="Pascal Bärtschi" userId="b5187864eb675daa" providerId="LiveId" clId="{9DF1F4CE-AD4F-4081-A1B8-CBE7DD562310}" dt="2022-11-15T09:49:16.997" v="351" actId="20577"/>
          <ac:spMkLst>
            <pc:docMk/>
            <pc:sldMk cId="164064091" sldId="283"/>
            <ac:spMk id="6" creationId="{760A74DD-053A-9819-D570-F20F02A5385E}"/>
          </ac:spMkLst>
        </pc:spChg>
        <pc:picChg chg="add mod">
          <ac:chgData name="Pascal Bärtschi" userId="b5187864eb675daa" providerId="LiveId" clId="{9DF1F4CE-AD4F-4081-A1B8-CBE7DD562310}" dt="2022-11-15T10:41:32.343" v="1513" actId="1076"/>
          <ac:picMkLst>
            <pc:docMk/>
            <pc:sldMk cId="164064091" sldId="283"/>
            <ac:picMk id="5" creationId="{F9D02DAF-1272-3403-9C80-1F82A5F40126}"/>
          </ac:picMkLst>
        </pc:picChg>
        <pc:picChg chg="del">
          <ac:chgData name="Pascal Bärtschi" userId="b5187864eb675daa" providerId="LiveId" clId="{9DF1F4CE-AD4F-4081-A1B8-CBE7DD562310}" dt="2022-11-15T09:42:24.519" v="0" actId="478"/>
          <ac:picMkLst>
            <pc:docMk/>
            <pc:sldMk cId="164064091" sldId="283"/>
            <ac:picMk id="7" creationId="{F771D7A9-6AB9-F55B-ED62-0C493D83D795}"/>
          </ac:picMkLst>
        </pc:picChg>
      </pc:sldChg>
      <pc:sldChg chg="modSp mod modNotesTx">
        <pc:chgData name="Pascal Bärtschi" userId="b5187864eb675daa" providerId="LiveId" clId="{9DF1F4CE-AD4F-4081-A1B8-CBE7DD562310}" dt="2022-11-15T10:01:27.093" v="1065" actId="20577"/>
        <pc:sldMkLst>
          <pc:docMk/>
          <pc:sldMk cId="145887603" sldId="284"/>
        </pc:sldMkLst>
        <pc:spChg chg="mod">
          <ac:chgData name="Pascal Bärtschi" userId="b5187864eb675daa" providerId="LiveId" clId="{9DF1F4CE-AD4F-4081-A1B8-CBE7DD562310}" dt="2022-11-15T10:01:04.579" v="1004" actId="20577"/>
          <ac:spMkLst>
            <pc:docMk/>
            <pc:sldMk cId="145887603" sldId="284"/>
            <ac:spMk id="12" creationId="{B7AEA4C9-F064-28D4-A8EB-86CF70833B73}"/>
          </ac:spMkLst>
        </pc:spChg>
      </pc:sldChg>
      <pc:sldChg chg="add del">
        <pc:chgData name="Pascal Bärtschi" userId="b5187864eb675daa" providerId="LiveId" clId="{9DF1F4CE-AD4F-4081-A1B8-CBE7DD562310}" dt="2022-11-15T09:58:27.703" v="902" actId="47"/>
        <pc:sldMkLst>
          <pc:docMk/>
          <pc:sldMk cId="3264967964" sldId="285"/>
        </pc:sldMkLst>
      </pc:sldChg>
      <pc:sldChg chg="delSp modSp add mod modNotesTx">
        <pc:chgData name="Pascal Bärtschi" userId="b5187864eb675daa" providerId="LiveId" clId="{9DF1F4CE-AD4F-4081-A1B8-CBE7DD562310}" dt="2022-11-15T10:07:52.391" v="1306" actId="20577"/>
        <pc:sldMkLst>
          <pc:docMk/>
          <pc:sldMk cId="4283368176" sldId="285"/>
        </pc:sldMkLst>
        <pc:spChg chg="mod">
          <ac:chgData name="Pascal Bärtschi" userId="b5187864eb675daa" providerId="LiveId" clId="{9DF1F4CE-AD4F-4081-A1B8-CBE7DD562310}" dt="2022-11-15T10:07:07.585" v="1274" actId="20577"/>
          <ac:spMkLst>
            <pc:docMk/>
            <pc:sldMk cId="4283368176" sldId="285"/>
            <ac:spMk id="2" creationId="{B6D47ED8-8966-3F31-287D-A4242BD5843A}"/>
          </ac:spMkLst>
        </pc:spChg>
        <pc:spChg chg="del">
          <ac:chgData name="Pascal Bärtschi" userId="b5187864eb675daa" providerId="LiveId" clId="{9DF1F4CE-AD4F-4081-A1B8-CBE7DD562310}" dt="2022-11-15T09:59:32.521" v="923" actId="478"/>
          <ac:spMkLst>
            <pc:docMk/>
            <pc:sldMk cId="4283368176" sldId="285"/>
            <ac:spMk id="13" creationId="{94B209E7-26FE-FA3F-7302-6289FB1F5AAA}"/>
          </ac:spMkLst>
        </pc:spChg>
        <pc:cxnChg chg="del mod">
          <ac:chgData name="Pascal Bärtschi" userId="b5187864eb675daa" providerId="LiveId" clId="{9DF1F4CE-AD4F-4081-A1B8-CBE7DD562310}" dt="2022-11-15T09:59:32.521" v="923" actId="478"/>
          <ac:cxnSpMkLst>
            <pc:docMk/>
            <pc:sldMk cId="4283368176" sldId="285"/>
            <ac:cxnSpMk id="26" creationId="{57C03AF3-84AC-275F-9A99-0680BB73ECA0}"/>
          </ac:cxnSpMkLst>
        </pc:cxnChg>
        <pc:cxnChg chg="del mod">
          <ac:chgData name="Pascal Bärtschi" userId="b5187864eb675daa" providerId="LiveId" clId="{9DF1F4CE-AD4F-4081-A1B8-CBE7DD562310}" dt="2022-11-15T09:59:32.521" v="923" actId="478"/>
          <ac:cxnSpMkLst>
            <pc:docMk/>
            <pc:sldMk cId="4283368176" sldId="285"/>
            <ac:cxnSpMk id="34" creationId="{42F5412F-9C74-87F2-FB09-40BB5987EAC5}"/>
          </ac:cxnSpMkLst>
        </pc:cxnChg>
      </pc:sldChg>
      <pc:sldChg chg="delSp modSp add mod">
        <pc:chgData name="Pascal Bärtschi" userId="b5187864eb675daa" providerId="LiveId" clId="{9DF1F4CE-AD4F-4081-A1B8-CBE7DD562310}" dt="2022-11-15T10:07:01.760" v="1271" actId="20577"/>
        <pc:sldMkLst>
          <pc:docMk/>
          <pc:sldMk cId="1589541308" sldId="286"/>
        </pc:sldMkLst>
        <pc:spChg chg="mod">
          <ac:chgData name="Pascal Bärtschi" userId="b5187864eb675daa" providerId="LiveId" clId="{9DF1F4CE-AD4F-4081-A1B8-CBE7DD562310}" dt="2022-11-15T10:07:01.760" v="1271" actId="20577"/>
          <ac:spMkLst>
            <pc:docMk/>
            <pc:sldMk cId="1589541308" sldId="286"/>
            <ac:spMk id="2" creationId="{B6D47ED8-8966-3F31-287D-A4242BD5843A}"/>
          </ac:spMkLst>
        </pc:spChg>
        <pc:spChg chg="del mod">
          <ac:chgData name="Pascal Bärtschi" userId="b5187864eb675daa" providerId="LiveId" clId="{9DF1F4CE-AD4F-4081-A1B8-CBE7DD562310}" dt="2022-11-15T09:58:59.730" v="919" actId="478"/>
          <ac:spMkLst>
            <pc:docMk/>
            <pc:sldMk cId="1589541308" sldId="286"/>
            <ac:spMk id="12" creationId="{34F24759-E703-40B5-1ECF-38379A83FAC3}"/>
          </ac:spMkLst>
        </pc:spChg>
        <pc:spChg chg="del mod">
          <ac:chgData name="Pascal Bärtschi" userId="b5187864eb675daa" providerId="LiveId" clId="{9DF1F4CE-AD4F-4081-A1B8-CBE7DD562310}" dt="2022-11-15T09:58:59.730" v="919" actId="478"/>
          <ac:spMkLst>
            <pc:docMk/>
            <pc:sldMk cId="1589541308" sldId="286"/>
            <ac:spMk id="13" creationId="{94B209E7-26FE-FA3F-7302-6289FB1F5AAA}"/>
          </ac:spMkLst>
        </pc:spChg>
        <pc:cxnChg chg="del mod">
          <ac:chgData name="Pascal Bärtschi" userId="b5187864eb675daa" providerId="LiveId" clId="{9DF1F4CE-AD4F-4081-A1B8-CBE7DD562310}" dt="2022-11-15T09:58:59.730" v="919" actId="478"/>
          <ac:cxnSpMkLst>
            <pc:docMk/>
            <pc:sldMk cId="1589541308" sldId="286"/>
            <ac:cxnSpMk id="22" creationId="{0946C11B-CB23-02CF-6803-48D30E3A6072}"/>
          </ac:cxnSpMkLst>
        </pc:cxnChg>
        <pc:cxnChg chg="del mod">
          <ac:chgData name="Pascal Bärtschi" userId="b5187864eb675daa" providerId="LiveId" clId="{9DF1F4CE-AD4F-4081-A1B8-CBE7DD562310}" dt="2022-11-15T09:58:59.730" v="919" actId="478"/>
          <ac:cxnSpMkLst>
            <pc:docMk/>
            <pc:sldMk cId="1589541308" sldId="286"/>
            <ac:cxnSpMk id="26" creationId="{57C03AF3-84AC-275F-9A99-0680BB73ECA0}"/>
          </ac:cxnSpMkLst>
        </pc:cxnChg>
        <pc:cxnChg chg="del mod">
          <ac:chgData name="Pascal Bärtschi" userId="b5187864eb675daa" providerId="LiveId" clId="{9DF1F4CE-AD4F-4081-A1B8-CBE7DD562310}" dt="2022-11-15T09:58:59.730" v="919" actId="478"/>
          <ac:cxnSpMkLst>
            <pc:docMk/>
            <pc:sldMk cId="1589541308" sldId="286"/>
            <ac:cxnSpMk id="34" creationId="{42F5412F-9C74-87F2-FB09-40BB5987EAC5}"/>
          </ac:cxnSpMkLst>
        </pc:cxnChg>
        <pc:cxnChg chg="del mod">
          <ac:chgData name="Pascal Bärtschi" userId="b5187864eb675daa" providerId="LiveId" clId="{9DF1F4CE-AD4F-4081-A1B8-CBE7DD562310}" dt="2022-11-15T09:59:02.104" v="920" actId="478"/>
          <ac:cxnSpMkLst>
            <pc:docMk/>
            <pc:sldMk cId="1589541308" sldId="286"/>
            <ac:cxnSpMk id="36" creationId="{6B9131AF-701B-2834-0F5C-3564F8FABC03}"/>
          </ac:cxnSpMkLst>
        </pc:cxnChg>
      </pc:sldChg>
      <pc:sldChg chg="add del">
        <pc:chgData name="Pascal Bärtschi" userId="b5187864eb675daa" providerId="LiveId" clId="{9DF1F4CE-AD4F-4081-A1B8-CBE7DD562310}" dt="2022-11-15T09:58:25.250" v="901" actId="47"/>
        <pc:sldMkLst>
          <pc:docMk/>
          <pc:sldMk cId="3299755764" sldId="2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E3215-9B1E-4105-BB6F-03E100BB44C0}" type="datetimeFigureOut">
              <a:rPr lang="en-GB" smtClean="0"/>
              <a:t>15/11/2022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E5603B-E99D-4778-A248-78AB2A4E9C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2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sz="32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Short 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double-stranded DNA fragments</a:t>
            </a:r>
          </a:p>
          <a:p>
            <a:pPr marL="171450" indent="-171450">
              <a:buFontTx/>
              <a:buChar char="-"/>
            </a:pPr>
            <a:r>
              <a:rPr lang="en-GB" sz="3200" b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In </a:t>
            </a:r>
            <a:r>
              <a:rPr lang="en-GB" sz="3200" b="1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Plasma</a:t>
            </a:r>
            <a:r>
              <a:rPr lang="en-GB" sz="3200" b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 &amp; other </a:t>
            </a:r>
            <a:r>
              <a:rPr lang="en-GB" sz="3200" b="1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bodily fluids</a:t>
            </a:r>
          </a:p>
          <a:p>
            <a:pPr marL="171450" indent="-171450">
              <a:buFontTx/>
              <a:buChar char="-"/>
            </a:pPr>
            <a:r>
              <a:rPr lang="en-GB" sz="3200" b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Cells undergoing </a:t>
            </a:r>
            <a:r>
              <a:rPr lang="en-GB" sz="3200" b="1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cell death</a:t>
            </a:r>
          </a:p>
          <a:p>
            <a:pPr marL="171450" indent="-171450">
              <a:buFontTx/>
              <a:buChar char="-"/>
            </a:pPr>
            <a:r>
              <a:rPr lang="en-GB" sz="3200" b="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Healthy: 60-90% from hematopoietic</a:t>
            </a:r>
            <a:endParaRPr lang="en-GB" sz="32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23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Threshold 167bp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919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Extract tumour specific oncogenes out of footprint knowledge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40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CNV info enables CNA detection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828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Log2 ratio: CN sample, coverage / CN, average coverage</a:t>
            </a:r>
          </a:p>
          <a:p>
            <a:r>
              <a:rPr lang="en-GB" dirty="0"/>
              <a:t>Focus on red: amplifications </a:t>
            </a:r>
            <a:r>
              <a:rPr lang="en-GB" dirty="0">
                <a:sym typeface="Wingdings" panose="05000000000000000000" pitchFamily="2" charset="2"/>
              </a:rPr>
              <a:t> CNAs  specific oncogenes  tumour type</a:t>
            </a:r>
          </a:p>
          <a:p>
            <a:r>
              <a:rPr lang="en-GB" dirty="0">
                <a:sym typeface="Wingdings" panose="05000000000000000000" pitchFamily="2" charset="2"/>
              </a:rPr>
              <a:t>Long arm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325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Extract tumour origin out of footprint knowledge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502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Computes nucleosome coverage genomic regions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Region of interest: </a:t>
            </a:r>
          </a:p>
          <a:p>
            <a:r>
              <a:rPr lang="en-GB" dirty="0"/>
              <a:t>Compare green to red</a:t>
            </a:r>
          </a:p>
          <a:p>
            <a:r>
              <a:rPr lang="en-GB" dirty="0"/>
              <a:t>Coverage drop: enhanced promotors due to oncogenes are in euchromatin region, healthy in closed chromatin</a:t>
            </a:r>
          </a:p>
          <a:p>
            <a:r>
              <a:rPr lang="en-GB" dirty="0">
                <a:sym typeface="Wingdings" panose="05000000000000000000" pitchFamily="2" charset="2"/>
              </a:rPr>
              <a:t> Tumour origin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5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Dataset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WGS from liquid </a:t>
            </a:r>
            <a:r>
              <a:rPr lang="en-GB" dirty="0" err="1"/>
              <a:t>biopy</a:t>
            </a:r>
            <a:r>
              <a:rPr lang="en-GB" dirty="0"/>
              <a:t> (where from?)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No SNP detection, no identification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Bioinformatics: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Liquorice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Ichor CAN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Machine Learning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Features of </a:t>
            </a:r>
            <a:r>
              <a:rPr lang="en-GB" dirty="0" err="1"/>
              <a:t>cfDNA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Random </a:t>
            </a:r>
            <a:r>
              <a:rPr lang="en-GB" dirty="0" err="1"/>
              <a:t>forrest</a:t>
            </a:r>
            <a:r>
              <a:rPr lang="en-GB" dirty="0"/>
              <a:t>, SVs, regression </a:t>
            </a:r>
            <a:r>
              <a:rPr lang="en-GB" dirty="0" err="1"/>
              <a:t>appoaches</a:t>
            </a:r>
            <a:endParaRPr lang="en-GB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9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3200" b="1" dirty="0"/>
              <a:t>Tumor </a:t>
            </a:r>
            <a:r>
              <a:rPr lang="de-DE" sz="3200" b="1" dirty="0" err="1"/>
              <a:t>suppressor</a:t>
            </a:r>
            <a:r>
              <a:rPr lang="de-DE" sz="3200" b="1" dirty="0"/>
              <a:t> </a:t>
            </a:r>
            <a:r>
              <a:rPr lang="de-DE" sz="3200" dirty="0"/>
              <a:t>genes </a:t>
            </a:r>
            <a:r>
              <a:rPr lang="de-DE" sz="3200" dirty="0" err="1"/>
              <a:t>often</a:t>
            </a:r>
            <a:r>
              <a:rPr lang="de-DE" sz="3200" dirty="0"/>
              <a:t> </a:t>
            </a:r>
            <a:r>
              <a:rPr lang="de-DE" sz="3200" b="1" dirty="0" err="1"/>
              <a:t>hypermethylated</a:t>
            </a:r>
            <a:r>
              <a:rPr lang="de-DE" sz="3200" dirty="0"/>
              <a:t> </a:t>
            </a:r>
            <a:r>
              <a:rPr lang="de-DE" sz="3200" dirty="0">
                <a:sym typeface="Wingdings" panose="05000000000000000000" pitchFamily="2" charset="2"/>
              </a:rPr>
              <a:t> </a:t>
            </a:r>
            <a:r>
              <a:rPr lang="de-DE" sz="3200" dirty="0" err="1">
                <a:sym typeface="Wingdings" panose="05000000000000000000" pitchFamily="2" charset="2"/>
              </a:rPr>
              <a:t>healthy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vs</a:t>
            </a:r>
            <a:r>
              <a:rPr lang="de-DE" sz="3200" dirty="0">
                <a:sym typeface="Wingdings" panose="05000000000000000000" pitchFamily="2" charset="2"/>
              </a:rPr>
              <a:t> sick</a:t>
            </a:r>
          </a:p>
          <a:p>
            <a:pPr marL="171450" indent="-171450">
              <a:buFontTx/>
              <a:buChar char="-"/>
            </a:pPr>
            <a:r>
              <a:rPr lang="de-DE" sz="3200" dirty="0">
                <a:sym typeface="Wingdings" panose="05000000000000000000" pitchFamily="2" charset="2"/>
              </a:rPr>
              <a:t>Tissue-</a:t>
            </a:r>
            <a:r>
              <a:rPr lang="de-DE" sz="3200" dirty="0" err="1">
                <a:sym typeface="Wingdings" panose="05000000000000000000" pitchFamily="2" charset="2"/>
              </a:rPr>
              <a:t>specific</a:t>
            </a:r>
            <a:r>
              <a:rPr lang="de-DE" sz="3200" dirty="0">
                <a:sym typeface="Wingdings" panose="05000000000000000000" pitchFamily="2" charset="2"/>
              </a:rPr>
              <a:t>  cell </a:t>
            </a:r>
            <a:r>
              <a:rPr lang="de-DE" sz="3200" dirty="0" err="1">
                <a:sym typeface="Wingdings" panose="05000000000000000000" pitchFamily="2" charset="2"/>
              </a:rPr>
              <a:t>of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origin</a:t>
            </a:r>
            <a:endParaRPr lang="de-DE" sz="320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3200" b="1" dirty="0">
                <a:sym typeface="Wingdings" panose="05000000000000000000" pitchFamily="2" charset="2"/>
              </a:rPr>
              <a:t>Cancer </a:t>
            </a:r>
            <a:r>
              <a:rPr lang="de-DE" sz="3200" b="1" dirty="0" err="1">
                <a:sym typeface="Wingdings" panose="05000000000000000000" pitchFamily="2" charset="2"/>
              </a:rPr>
              <a:t>of</a:t>
            </a:r>
            <a:r>
              <a:rPr lang="de-DE" sz="3200" b="1" dirty="0">
                <a:sym typeface="Wingdings" panose="05000000000000000000" pitchFamily="2" charset="2"/>
              </a:rPr>
              <a:t> </a:t>
            </a:r>
            <a:r>
              <a:rPr lang="de-DE" sz="3200" b="1" dirty="0" err="1">
                <a:sym typeface="Wingdings" panose="05000000000000000000" pitchFamily="2" charset="2"/>
              </a:rPr>
              <a:t>unknown</a:t>
            </a:r>
            <a:r>
              <a:rPr lang="de-DE" sz="3200" b="1" dirty="0">
                <a:sym typeface="Wingdings" panose="05000000000000000000" pitchFamily="2" charset="2"/>
              </a:rPr>
              <a:t> </a:t>
            </a:r>
            <a:r>
              <a:rPr lang="de-DE" sz="3200" b="1" dirty="0" err="1">
                <a:sym typeface="Wingdings" panose="05000000000000000000" pitchFamily="2" charset="2"/>
              </a:rPr>
              <a:t>primary</a:t>
            </a:r>
            <a:endParaRPr lang="de-DE" sz="3200" b="1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sz="3200" dirty="0" err="1">
                <a:sym typeface="Wingdings" panose="05000000000000000000" pitchFamily="2" charset="2"/>
              </a:rPr>
              <a:t>Sum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up</a:t>
            </a:r>
            <a:r>
              <a:rPr lang="de-DE" sz="3200" dirty="0">
                <a:sym typeface="Wingdings" panose="05000000000000000000" pitchFamily="2" charset="2"/>
              </a:rPr>
              <a:t>: </a:t>
            </a:r>
            <a:r>
              <a:rPr lang="de-DE" sz="3200" dirty="0" err="1">
                <a:sym typeface="Wingdings" panose="05000000000000000000" pitchFamily="2" charset="2"/>
              </a:rPr>
              <a:t>distinguish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healthy</a:t>
            </a:r>
            <a:r>
              <a:rPr lang="de-DE" sz="3200" dirty="0">
                <a:sym typeface="Wingdings" panose="05000000000000000000" pitchFamily="2" charset="2"/>
              </a:rPr>
              <a:t> from sick, </a:t>
            </a:r>
            <a:r>
              <a:rPr lang="de-DE" sz="3200" dirty="0" err="1">
                <a:sym typeface="Wingdings" panose="05000000000000000000" pitchFamily="2" charset="2"/>
              </a:rPr>
              <a:t>origin</a:t>
            </a:r>
            <a:r>
              <a:rPr lang="de-DE" sz="3200" dirty="0">
                <a:sym typeface="Wingdings" panose="05000000000000000000" pitchFamily="2" charset="2"/>
              </a:rPr>
              <a:t>, </a:t>
            </a:r>
            <a:r>
              <a:rPr lang="de-DE" sz="3200" dirty="0" err="1">
                <a:sym typeface="Wingdings" panose="05000000000000000000" pitchFamily="2" charset="2"/>
              </a:rPr>
              <a:t>evolution</a:t>
            </a:r>
            <a:r>
              <a:rPr lang="de-DE" sz="3200" dirty="0">
                <a:sym typeface="Wingdings" panose="05000000000000000000" pitchFamily="2" charset="2"/>
              </a:rPr>
              <a:t>, </a:t>
            </a:r>
            <a:r>
              <a:rPr lang="de-DE" sz="3200" dirty="0" err="1">
                <a:sym typeface="Wingdings" panose="05000000000000000000" pitchFamily="2" charset="2"/>
              </a:rPr>
              <a:t>targeted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therapy</a:t>
            </a:r>
            <a:endParaRPr lang="en-GB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587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3200" dirty="0"/>
              <a:t>- </a:t>
            </a:r>
            <a:r>
              <a:rPr lang="de-DE" sz="3200" dirty="0" err="1"/>
              <a:t>Previous</a:t>
            </a:r>
            <a:r>
              <a:rPr lang="de-DE" sz="3200" dirty="0"/>
              <a:t> and </a:t>
            </a:r>
            <a:r>
              <a:rPr lang="de-DE" sz="3200" dirty="0" err="1"/>
              <a:t>ongoing</a:t>
            </a:r>
            <a:r>
              <a:rPr lang="de-DE" sz="3200" dirty="0"/>
              <a:t> </a:t>
            </a:r>
            <a:r>
              <a:rPr lang="de-DE" sz="3200" dirty="0" err="1"/>
              <a:t>approaches</a:t>
            </a:r>
            <a:r>
              <a:rPr lang="de-DE" sz="3200" dirty="0"/>
              <a:t>: 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detection of </a:t>
            </a:r>
            <a:r>
              <a:rPr lang="en-GB" sz="32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tumor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-specific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genetic variation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GB" sz="3200" b="1" dirty="0"/>
              <a:t>Gain or loss </a:t>
            </a:r>
            <a:r>
              <a:rPr lang="en-GB" sz="3200" dirty="0"/>
              <a:t>of gene segments</a:t>
            </a:r>
          </a:p>
          <a:p>
            <a:pPr marL="171450" indent="-171450">
              <a:buFontTx/>
              <a:buChar char="-"/>
            </a:pPr>
            <a:r>
              <a:rPr lang="en-GB" sz="3200" dirty="0"/>
              <a:t>Loss of tumour suppressor genes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3200" dirty="0"/>
              <a:t>Analysis allows to 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identify the tumour type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monitor its 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evolution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171450" indent="-171450">
              <a:buFontTx/>
              <a:buChar char="-"/>
            </a:pPr>
            <a:endParaRPr lang="en-GB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34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3200" dirty="0"/>
              <a:t>Genes known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be</a:t>
            </a:r>
            <a:r>
              <a:rPr lang="de-DE" sz="3200" dirty="0"/>
              <a:t> </a:t>
            </a:r>
            <a:r>
              <a:rPr lang="de-DE" sz="3200" dirty="0" err="1"/>
              <a:t>affected</a:t>
            </a:r>
            <a:r>
              <a:rPr lang="de-DE" sz="3200" dirty="0"/>
              <a:t> </a:t>
            </a:r>
            <a:r>
              <a:rPr lang="de-DE" sz="3200" dirty="0" err="1"/>
              <a:t>by</a:t>
            </a:r>
            <a:r>
              <a:rPr lang="de-DE" sz="3200" dirty="0"/>
              <a:t> CNS</a:t>
            </a:r>
          </a:p>
          <a:p>
            <a:pPr marL="171450" indent="-171450">
              <a:buFontTx/>
              <a:buChar char="-"/>
            </a:pPr>
            <a:r>
              <a:rPr lang="de-DE" sz="3200" dirty="0"/>
              <a:t>ERBB2: </a:t>
            </a:r>
            <a:r>
              <a:rPr lang="de-DE" sz="3200" b="1" dirty="0" err="1"/>
              <a:t>oncogene</a:t>
            </a:r>
            <a:r>
              <a:rPr lang="de-DE" sz="3200" dirty="0"/>
              <a:t>, </a:t>
            </a:r>
            <a:r>
              <a:rPr lang="de-DE" sz="3200" dirty="0" err="1"/>
              <a:t>amplification</a:t>
            </a:r>
            <a:r>
              <a:rPr lang="de-DE" sz="3200" dirty="0"/>
              <a:t> in </a:t>
            </a:r>
            <a:r>
              <a:rPr lang="de-DE" sz="3200" b="1" dirty="0" err="1"/>
              <a:t>breast</a:t>
            </a:r>
            <a:r>
              <a:rPr lang="de-DE" sz="3200" dirty="0"/>
              <a:t> </a:t>
            </a:r>
            <a:r>
              <a:rPr lang="de-DE" sz="3200" dirty="0" err="1"/>
              <a:t>cancer</a:t>
            </a:r>
            <a:endParaRPr lang="de-DE" sz="3200" dirty="0"/>
          </a:p>
          <a:p>
            <a:pPr marL="171450" indent="-171450">
              <a:buFontTx/>
              <a:buChar char="-"/>
            </a:pPr>
            <a:r>
              <a:rPr lang="de-DE" sz="3200" dirty="0"/>
              <a:t>However, not all </a:t>
            </a:r>
            <a:r>
              <a:rPr lang="de-DE" sz="3200" dirty="0" err="1"/>
              <a:t>tumours</a:t>
            </a:r>
            <a:r>
              <a:rPr lang="de-DE" sz="3200" dirty="0"/>
              <a:t> carry CNA</a:t>
            </a:r>
            <a:endParaRPr lang="en-GB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653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Size</a:t>
            </a: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cfDNA fragments varies</a:t>
            </a:r>
          </a:p>
          <a:p>
            <a:pPr marL="285750" indent="-285750">
              <a:buFontTx/>
              <a:buChar char="-"/>
            </a:pPr>
            <a:r>
              <a:rPr lang="en-GB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 is around </a:t>
            </a:r>
            <a:r>
              <a:rPr lang="en-GB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166bp</a:t>
            </a:r>
          </a:p>
          <a:p>
            <a:pPr marL="285750" indent="-285750">
              <a:buFontTx/>
              <a:buChar char="-"/>
            </a:pPr>
            <a:r>
              <a:rPr lang="en-GB" sz="3200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Tumour fragments are </a:t>
            </a:r>
            <a:r>
              <a:rPr lang="en-GB" sz="3200" b="1" dirty="0">
                <a:effectLst/>
                <a:latin typeface="Calibri" panose="020F0502020204030204" pitchFamily="34" charset="0"/>
                <a:cs typeface="Arial" panose="020B0604020202020204" pitchFamily="34" charset="0"/>
              </a:rPr>
              <a:t>shorter</a:t>
            </a:r>
            <a:endParaRPr lang="en-GB" sz="32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70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3200" dirty="0" err="1"/>
              <a:t>Gain</a:t>
            </a:r>
            <a:r>
              <a:rPr lang="de-DE" sz="3200" dirty="0"/>
              <a:t> </a:t>
            </a:r>
            <a:r>
              <a:rPr lang="de-DE" sz="3200" dirty="0" err="1"/>
              <a:t>knowlege</a:t>
            </a:r>
            <a:r>
              <a:rPr lang="de-DE" sz="3200" dirty="0"/>
              <a:t> </a:t>
            </a:r>
            <a:r>
              <a:rPr lang="de-DE" sz="3200" dirty="0" err="1"/>
              <a:t>about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b="1" dirty="0" err="1"/>
              <a:t>origin</a:t>
            </a:r>
            <a:endParaRPr lang="de-DE" sz="3200" b="1" dirty="0"/>
          </a:p>
          <a:p>
            <a:pPr marL="171450" indent="-171450">
              <a:buFontTx/>
              <a:buChar char="-"/>
            </a:pPr>
            <a:r>
              <a:rPr lang="de-DE" sz="3200" dirty="0"/>
              <a:t>Fragmentation </a:t>
            </a:r>
            <a:r>
              <a:rPr lang="de-DE" sz="3200" dirty="0" err="1"/>
              <a:t>pattern</a:t>
            </a:r>
            <a:r>
              <a:rPr lang="de-DE" sz="3200" dirty="0"/>
              <a:t> </a:t>
            </a:r>
            <a:r>
              <a:rPr lang="de-DE" sz="3200" dirty="0" err="1"/>
              <a:t>reflects</a:t>
            </a:r>
            <a:r>
              <a:rPr lang="de-DE" sz="3200" dirty="0"/>
              <a:t> </a:t>
            </a:r>
            <a:r>
              <a:rPr lang="de-DE" sz="3200" b="1" dirty="0" err="1"/>
              <a:t>nucleosmoe</a:t>
            </a:r>
            <a:r>
              <a:rPr lang="de-DE" sz="3200" b="1" dirty="0"/>
              <a:t> </a:t>
            </a:r>
            <a:r>
              <a:rPr lang="de-DE" sz="3200" b="1" dirty="0" err="1"/>
              <a:t>positions</a:t>
            </a:r>
            <a:r>
              <a:rPr lang="de-DE" sz="3200" b="1" dirty="0"/>
              <a:t> </a:t>
            </a:r>
            <a:r>
              <a:rPr lang="de-DE" sz="3200" dirty="0"/>
              <a:t>in cell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origin</a:t>
            </a:r>
            <a:endParaRPr lang="de-DE" sz="3200" dirty="0"/>
          </a:p>
          <a:p>
            <a:pPr marL="171450" indent="-171450">
              <a:buFontTx/>
              <a:buChar char="-"/>
            </a:pPr>
            <a:r>
              <a:rPr lang="de-DE" sz="3200" b="1" dirty="0" err="1"/>
              <a:t>Nucleosome</a:t>
            </a:r>
            <a:r>
              <a:rPr lang="de-DE" sz="3200" b="1" dirty="0"/>
              <a:t> </a:t>
            </a:r>
            <a:r>
              <a:rPr lang="de-DE" sz="3200" b="1" dirty="0" err="1"/>
              <a:t>footprint</a:t>
            </a:r>
            <a:r>
              <a:rPr lang="de-DE" sz="3200" b="1" dirty="0"/>
              <a:t> </a:t>
            </a:r>
            <a:r>
              <a:rPr lang="de-DE" sz="3200" dirty="0"/>
              <a:t>(WPS = </a:t>
            </a:r>
            <a:r>
              <a:rPr lang="de-DE" sz="3200" dirty="0" err="1"/>
              <a:t>Window</a:t>
            </a:r>
            <a:r>
              <a:rPr lang="de-DE" sz="3200" dirty="0"/>
              <a:t> </a:t>
            </a:r>
            <a:r>
              <a:rPr lang="de-DE" sz="3200" dirty="0" err="1"/>
              <a:t>protection</a:t>
            </a:r>
            <a:r>
              <a:rPr lang="de-DE" sz="3200" dirty="0"/>
              <a:t> score: </a:t>
            </a:r>
            <a:r>
              <a:rPr lang="de-DE" sz="3200" dirty="0" err="1"/>
              <a:t>fragments</a:t>
            </a:r>
            <a:r>
              <a:rPr lang="de-DE" sz="3200" dirty="0"/>
              <a:t> </a:t>
            </a:r>
            <a:r>
              <a:rPr lang="de-DE" sz="3200" dirty="0" err="1"/>
              <a:t>inside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window</a:t>
            </a:r>
            <a:r>
              <a:rPr lang="de-DE" sz="3200" dirty="0"/>
              <a:t> – </a:t>
            </a:r>
            <a:r>
              <a:rPr lang="de-DE" sz="3200" dirty="0" err="1"/>
              <a:t>cells</a:t>
            </a:r>
            <a:r>
              <a:rPr lang="de-DE" sz="3200" dirty="0"/>
              <a:t> not </a:t>
            </a:r>
            <a:r>
              <a:rPr lang="de-DE" sz="3200" dirty="0" err="1"/>
              <a:t>inside</a:t>
            </a:r>
            <a:r>
              <a:rPr lang="de-DE" sz="3200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sz="3200" dirty="0" err="1"/>
              <a:t>Specific</a:t>
            </a:r>
            <a:r>
              <a:rPr lang="de-DE" sz="3200" dirty="0"/>
              <a:t> </a:t>
            </a:r>
            <a:r>
              <a:rPr lang="de-DE" sz="3200" dirty="0" err="1"/>
              <a:t>regions</a:t>
            </a:r>
            <a:r>
              <a:rPr lang="de-DE" sz="3200" dirty="0"/>
              <a:t>, like </a:t>
            </a:r>
            <a:r>
              <a:rPr lang="de-DE" sz="3200" b="1" dirty="0" err="1"/>
              <a:t>promotor</a:t>
            </a:r>
            <a:r>
              <a:rPr lang="de-DE" sz="3200" b="1" dirty="0"/>
              <a:t> </a:t>
            </a:r>
            <a:r>
              <a:rPr lang="de-DE" sz="3200" b="1" dirty="0" err="1"/>
              <a:t>sites</a:t>
            </a:r>
            <a:endParaRPr lang="de-DE" sz="3200" b="1" dirty="0"/>
          </a:p>
          <a:p>
            <a:pPr marL="171450" indent="-171450">
              <a:buFontTx/>
              <a:buChar char="-"/>
            </a:pPr>
            <a:r>
              <a:rPr lang="de-DE" sz="3200" b="1" dirty="0"/>
              <a:t>Open</a:t>
            </a:r>
            <a:r>
              <a:rPr lang="de-DE" sz="3200" dirty="0"/>
              <a:t> </a:t>
            </a:r>
            <a:r>
              <a:rPr lang="de-DE" sz="3200" dirty="0" err="1"/>
              <a:t>chromatin</a:t>
            </a:r>
            <a:r>
              <a:rPr lang="de-DE" sz="3200" dirty="0"/>
              <a:t>, </a:t>
            </a:r>
            <a:r>
              <a:rPr lang="de-DE" sz="3200" dirty="0" err="1"/>
              <a:t>no</a:t>
            </a:r>
            <a:r>
              <a:rPr lang="de-DE" sz="3200" dirty="0"/>
              <a:t> </a:t>
            </a:r>
            <a:r>
              <a:rPr lang="de-DE" sz="3200" dirty="0" err="1"/>
              <a:t>protection</a:t>
            </a:r>
            <a:endParaRPr lang="de-DE" sz="3200" dirty="0"/>
          </a:p>
          <a:p>
            <a:pPr marL="171450" indent="-171450">
              <a:buFontTx/>
              <a:buChar char="-"/>
            </a:pPr>
            <a:r>
              <a:rPr lang="de-DE" sz="3200" b="1" dirty="0" err="1"/>
              <a:t>Decreased</a:t>
            </a:r>
            <a:r>
              <a:rPr lang="de-DE" sz="3200" b="1" dirty="0"/>
              <a:t> </a:t>
            </a:r>
            <a:r>
              <a:rPr lang="de-DE" sz="3200" b="1" dirty="0" err="1"/>
              <a:t>coverage</a:t>
            </a:r>
            <a:endParaRPr lang="de-DE" sz="3200" b="1" dirty="0"/>
          </a:p>
          <a:p>
            <a:pPr marL="171450" indent="-171450">
              <a:buFontTx/>
              <a:buChar char="-"/>
            </a:pPr>
            <a:endParaRPr lang="de-DE" sz="3200" dirty="0"/>
          </a:p>
          <a:p>
            <a:endParaRPr lang="en-GB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664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sz="3200" dirty="0" err="1">
                <a:sym typeface="Wingdings" panose="05000000000000000000" pitchFamily="2" charset="2"/>
              </a:rPr>
              <a:t>Sum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up</a:t>
            </a:r>
            <a:r>
              <a:rPr lang="de-DE" sz="3200" dirty="0">
                <a:sym typeface="Wingdings" panose="05000000000000000000" pitchFamily="2" charset="2"/>
              </a:rPr>
              <a:t>: </a:t>
            </a:r>
            <a:r>
              <a:rPr lang="de-DE" sz="3200" dirty="0" err="1">
                <a:sym typeface="Wingdings" panose="05000000000000000000" pitchFamily="2" charset="2"/>
              </a:rPr>
              <a:t>distinguish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healthy</a:t>
            </a:r>
            <a:r>
              <a:rPr lang="de-DE" sz="3200" dirty="0">
                <a:sym typeface="Wingdings" panose="05000000000000000000" pitchFamily="2" charset="2"/>
              </a:rPr>
              <a:t> from sick, </a:t>
            </a:r>
            <a:r>
              <a:rPr lang="de-DE" sz="3200" dirty="0" err="1">
                <a:sym typeface="Wingdings" panose="05000000000000000000" pitchFamily="2" charset="2"/>
              </a:rPr>
              <a:t>origin</a:t>
            </a:r>
            <a:r>
              <a:rPr lang="de-DE" sz="3200" dirty="0">
                <a:sym typeface="Wingdings" panose="05000000000000000000" pitchFamily="2" charset="2"/>
              </a:rPr>
              <a:t>, </a:t>
            </a:r>
            <a:r>
              <a:rPr lang="de-DE" sz="3200" dirty="0" err="1">
                <a:sym typeface="Wingdings" panose="05000000000000000000" pitchFamily="2" charset="2"/>
              </a:rPr>
              <a:t>evolution</a:t>
            </a:r>
            <a:r>
              <a:rPr lang="de-DE" sz="3200" dirty="0">
                <a:sym typeface="Wingdings" panose="05000000000000000000" pitchFamily="2" charset="2"/>
              </a:rPr>
              <a:t>, </a:t>
            </a:r>
            <a:r>
              <a:rPr lang="de-DE" sz="3200" dirty="0" err="1">
                <a:sym typeface="Wingdings" panose="05000000000000000000" pitchFamily="2" charset="2"/>
              </a:rPr>
              <a:t>targeted</a:t>
            </a:r>
            <a:r>
              <a:rPr lang="de-DE" sz="3200" dirty="0">
                <a:sym typeface="Wingdings" panose="05000000000000000000" pitchFamily="2" charset="2"/>
              </a:rPr>
              <a:t> </a:t>
            </a:r>
            <a:r>
              <a:rPr lang="de-DE" sz="3200" dirty="0" err="1">
                <a:sym typeface="Wingdings" panose="05000000000000000000" pitchFamily="2" charset="2"/>
              </a:rPr>
              <a:t>therapy</a:t>
            </a:r>
            <a:endParaRPr lang="en-GB" sz="3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343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Theory -&gt; tumour specific </a:t>
            </a:r>
            <a:r>
              <a:rPr lang="en-GB" dirty="0" err="1"/>
              <a:t>cfDNA</a:t>
            </a:r>
            <a:r>
              <a:rPr lang="en-GB" dirty="0"/>
              <a:t>  changes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Application -&gt; distinguishing healthy from cancer patients, classify into cancer type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 approaches to diversify this connection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774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C</a:t>
            </a:r>
            <a:r>
              <a:rPr lang="en-GB" dirty="0" err="1"/>
              <a:t>ancer</a:t>
            </a:r>
            <a:r>
              <a:rPr lang="en-GB" dirty="0"/>
              <a:t> A, B: our project to identify cancer types based on characteristics</a:t>
            </a:r>
          </a:p>
          <a:p>
            <a:r>
              <a:rPr lang="en-GB" dirty="0"/>
              <a:t>Bp coverage / sample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Genome-wide cell-free DNA fragmentation in patients with cancer -&gt; similar results, extra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Remember : highly expressed regions are less/NOT covered by nucleosomes, gain function 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679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Extract tumour origin out of footprint knowledge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E5603B-E99D-4778-A248-78AB2A4E9C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59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4C5EC-DC81-4B46-BCC0-22372D90BD0F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93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0815-F504-4E11-B346-5B84060817B5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2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0D51C-9002-4312-8374-4358A96D6D87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76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8CE2-785F-4CEF-A7E8-A0D8175593FD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7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B0126-5FC6-4D78-8A7A-99B5D7521D70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83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3019F-1FF0-4404-9CBE-98B2802123E3}" type="datetime1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344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87951-8D4A-40FE-B043-861BA3B9095A}" type="datetime1">
              <a:rPr lang="en-GB" smtClean="0"/>
              <a:t>15/11/2022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09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C1BC5-6F93-4199-B94C-6D9462C29758}" type="datetime1">
              <a:rPr lang="en-GB" smtClean="0"/>
              <a:t>15/11/2022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70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1C560-B483-4C8C-9450-0036D99CB6C4}" type="datetime1">
              <a:rPr lang="en-GB" smtClean="0"/>
              <a:t>15/11/2022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5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ABF0358-BB09-4D89-9931-A866DF84E611}" type="datetime1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64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2D6E9-DA9D-41E0-B410-D5880BEF7F21}" type="datetime1">
              <a:rPr lang="en-GB" smtClean="0"/>
              <a:t>15/11/2022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16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044660E-AD80-4280-98E6-B6D2FD499752}" type="datetime1">
              <a:rPr lang="en-GB" smtClean="0"/>
              <a:t>15/11/2022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B1623DE-2872-48BC-B7D3-6307C5E8FA73}" type="slidenum">
              <a:rPr lang="en-GB" smtClean="0"/>
              <a:t>‹Nr.›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3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7DFB1-6291-BCBE-4D31-28B776C6E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cancer</a:t>
            </a:r>
            <a:r>
              <a:rPr lang="de-DE" dirty="0"/>
              <a:t> in liquid </a:t>
            </a:r>
            <a:r>
              <a:rPr lang="de-DE" dirty="0" err="1"/>
              <a:t>biopsies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6A7CC0-EE66-863B-67B1-A3BED9A0D2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Pascal Bärtschi &amp; Alina Martin</a:t>
            </a:r>
          </a:p>
          <a:p>
            <a:r>
              <a:rPr lang="de-DE" dirty="0"/>
              <a:t>BME330 Quantitative </a:t>
            </a:r>
            <a:r>
              <a:rPr lang="de-DE" dirty="0" err="1"/>
              <a:t>Biomedicine</a:t>
            </a:r>
            <a:endParaRPr lang="de-DE" dirty="0"/>
          </a:p>
          <a:p>
            <a:r>
              <a:rPr lang="de-DE" dirty="0"/>
              <a:t>15.11.2022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ED2B11-1D72-EE1C-A512-4E3AD90C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</a:t>
            </a:fld>
            <a:endParaRPr lang="en-GB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D51ADDCE-A4F3-FDFE-2A3B-19239FA8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41" y="4919896"/>
            <a:ext cx="2838674" cy="93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88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47ED8-8966-3F31-287D-A4242BD5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06" y="890649"/>
            <a:ext cx="10058400" cy="799211"/>
          </a:xfrm>
        </p:spPr>
        <p:txBody>
          <a:bodyPr/>
          <a:lstStyle/>
          <a:p>
            <a:r>
              <a:rPr lang="en-GB" dirty="0"/>
              <a:t>Projects’ approach nodes 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8D056-0A8F-E9E5-3F26-3A48573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10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FFB12E-F058-73F0-2A7F-FCEA18880049}"/>
              </a:ext>
            </a:extLst>
          </p:cNvPr>
          <p:cNvSpPr txBox="1"/>
          <p:nvPr/>
        </p:nvSpPr>
        <p:spPr>
          <a:xfrm>
            <a:off x="249382" y="1959430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</a:t>
            </a:r>
            <a:r>
              <a:rPr lang="en-GB" b="1" dirty="0">
                <a:sym typeface="Wingdings" panose="05000000000000000000" pitchFamily="2" charset="2"/>
              </a:rPr>
              <a:t>Combining theoretical and conceptual knowledge </a:t>
            </a:r>
            <a:r>
              <a:rPr lang="en-GB" dirty="0">
                <a:sym typeface="Wingdings" panose="05000000000000000000" pitchFamily="2" charset="2"/>
              </a:rPr>
              <a:t>and apply it to answer research question</a:t>
            </a:r>
            <a:endParaRPr lang="en-GB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E8D4A5-88AC-A0BB-49AE-899689402AE9}"/>
              </a:ext>
            </a:extLst>
          </p:cNvPr>
          <p:cNvSpPr/>
          <p:nvPr/>
        </p:nvSpPr>
        <p:spPr>
          <a:xfrm>
            <a:off x="94958" y="3259807"/>
            <a:ext cx="2028071" cy="19458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cfDNA</a:t>
            </a:r>
            <a:endParaRPr lang="de-CH" dirty="0"/>
          </a:p>
          <a:p>
            <a:pPr algn="ctr"/>
            <a:r>
              <a:rPr lang="de-CH" dirty="0" err="1"/>
              <a:t>change</a:t>
            </a:r>
            <a:endParaRPr lang="en-GB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D4310FC-8A0F-8757-42F5-0D41E38DD691}"/>
              </a:ext>
            </a:extLst>
          </p:cNvPr>
          <p:cNvSpPr/>
          <p:nvPr/>
        </p:nvSpPr>
        <p:spPr>
          <a:xfrm>
            <a:off x="10163929" y="3211286"/>
            <a:ext cx="2028071" cy="1945858"/>
          </a:xfrm>
          <a:prstGeom prst="ellipse">
            <a:avLst/>
          </a:prstGeom>
          <a:solidFill>
            <a:srgbClr val="DA6B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</a:t>
            </a:r>
            <a:r>
              <a:rPr lang="en-GB" dirty="0" err="1"/>
              <a:t>lassification</a:t>
            </a:r>
            <a:endParaRPr lang="en-GB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EBF443-1E16-73FE-FC48-BCBD641232DD}"/>
              </a:ext>
            </a:extLst>
          </p:cNvPr>
          <p:cNvSpPr/>
          <p:nvPr/>
        </p:nvSpPr>
        <p:spPr>
          <a:xfrm>
            <a:off x="4586346" y="2748194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Fragment length distribution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9A70013-2F11-8D34-BC38-91A4DF51DCFA}"/>
              </a:ext>
            </a:extLst>
          </p:cNvPr>
          <p:cNvCxnSpPr>
            <a:cxnSpLocks/>
            <a:stCxn id="9" idx="7"/>
            <a:endCxn id="11" idx="2"/>
          </p:cNvCxnSpPr>
          <p:nvPr/>
        </p:nvCxnSpPr>
        <p:spPr>
          <a:xfrm flipV="1">
            <a:off x="1826025" y="3120799"/>
            <a:ext cx="2760321" cy="4239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DC3A464-7D91-8DC9-1221-EEF47EDFF09F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7454553" y="3120799"/>
            <a:ext cx="3006380" cy="375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54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70C8B-6073-60B8-CBA0-AE80F986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 length density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ECFC8B9-C9A7-7D98-082F-3671D30E9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11</a:t>
            </a:fld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D69EA1-C094-99CE-017B-DFABDB4B0B49}"/>
              </a:ext>
            </a:extLst>
          </p:cNvPr>
          <p:cNvSpPr txBox="1"/>
          <p:nvPr/>
        </p:nvSpPr>
        <p:spPr>
          <a:xfrm>
            <a:off x="1584959" y="6459785"/>
            <a:ext cx="242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Mouilllieres</a:t>
            </a:r>
            <a:r>
              <a:rPr lang="en-GB" dirty="0">
                <a:solidFill>
                  <a:schemeClr val="bg1"/>
                </a:solidFill>
              </a:rPr>
              <a:t> et al 2018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85A07DB-2C18-9F3B-6260-1A754CE9E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13" y="2250752"/>
            <a:ext cx="5178553" cy="37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2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47ED8-8966-3F31-287D-A4242BD5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06" y="890649"/>
            <a:ext cx="10058400" cy="799211"/>
          </a:xfrm>
        </p:spPr>
        <p:txBody>
          <a:bodyPr/>
          <a:lstStyle/>
          <a:p>
            <a:r>
              <a:rPr lang="en-GB" dirty="0"/>
              <a:t>Projects’ approach nodes II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8D056-0A8F-E9E5-3F26-3A48573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12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FFB12E-F058-73F0-2A7F-FCEA18880049}"/>
              </a:ext>
            </a:extLst>
          </p:cNvPr>
          <p:cNvSpPr txBox="1"/>
          <p:nvPr/>
        </p:nvSpPr>
        <p:spPr>
          <a:xfrm>
            <a:off x="249382" y="1959430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</a:t>
            </a:r>
            <a:r>
              <a:rPr lang="en-GB" b="1" dirty="0">
                <a:sym typeface="Wingdings" panose="05000000000000000000" pitchFamily="2" charset="2"/>
              </a:rPr>
              <a:t>Combining theoretical and conceptual knowledge </a:t>
            </a:r>
            <a:r>
              <a:rPr lang="en-GB" dirty="0">
                <a:sym typeface="Wingdings" panose="05000000000000000000" pitchFamily="2" charset="2"/>
              </a:rPr>
              <a:t>and apply it to answer research question</a:t>
            </a:r>
            <a:endParaRPr lang="en-GB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E8D4A5-88AC-A0BB-49AE-899689402AE9}"/>
              </a:ext>
            </a:extLst>
          </p:cNvPr>
          <p:cNvSpPr/>
          <p:nvPr/>
        </p:nvSpPr>
        <p:spPr>
          <a:xfrm>
            <a:off x="94958" y="3259807"/>
            <a:ext cx="2028071" cy="19458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cfDNA</a:t>
            </a:r>
            <a:endParaRPr lang="de-CH" dirty="0"/>
          </a:p>
          <a:p>
            <a:pPr algn="ctr"/>
            <a:r>
              <a:rPr lang="de-CH" dirty="0" err="1"/>
              <a:t>change</a:t>
            </a:r>
            <a:endParaRPr lang="en-GB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D4310FC-8A0F-8757-42F5-0D41E38DD691}"/>
              </a:ext>
            </a:extLst>
          </p:cNvPr>
          <p:cNvSpPr/>
          <p:nvPr/>
        </p:nvSpPr>
        <p:spPr>
          <a:xfrm>
            <a:off x="10163929" y="3211286"/>
            <a:ext cx="2028071" cy="1945858"/>
          </a:xfrm>
          <a:prstGeom prst="ellipse">
            <a:avLst/>
          </a:prstGeom>
          <a:solidFill>
            <a:srgbClr val="DA6B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</a:t>
            </a:r>
            <a:r>
              <a:rPr lang="en-GB" dirty="0" err="1"/>
              <a:t>lassification</a:t>
            </a:r>
            <a:endParaRPr lang="en-GB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EBF443-1E16-73FE-FC48-BCBD641232DD}"/>
              </a:ext>
            </a:extLst>
          </p:cNvPr>
          <p:cNvSpPr/>
          <p:nvPr/>
        </p:nvSpPr>
        <p:spPr>
          <a:xfrm>
            <a:off x="4586346" y="2748194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Fragment length distribution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4F24759-E703-40B5-1ECF-38379A83FAC3}"/>
              </a:ext>
            </a:extLst>
          </p:cNvPr>
          <p:cNvSpPr/>
          <p:nvPr/>
        </p:nvSpPr>
        <p:spPr>
          <a:xfrm>
            <a:off x="4586346" y="3920467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Somatic CNA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9A70013-2F11-8D34-BC38-91A4DF51DCFA}"/>
              </a:ext>
            </a:extLst>
          </p:cNvPr>
          <p:cNvCxnSpPr>
            <a:cxnSpLocks/>
            <a:stCxn id="9" idx="7"/>
            <a:endCxn id="11" idx="2"/>
          </p:cNvCxnSpPr>
          <p:nvPr/>
        </p:nvCxnSpPr>
        <p:spPr>
          <a:xfrm flipV="1">
            <a:off x="1826025" y="3120799"/>
            <a:ext cx="2760321" cy="4239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946C11B-CB23-02CF-6803-48D30E3A607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123029" y="4232736"/>
            <a:ext cx="2463317" cy="603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B9131AF-701B-2834-0F5C-3564F8FABC03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7454553" y="4184215"/>
            <a:ext cx="2709376" cy="1088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DC3A464-7D91-8DC9-1221-EEF47EDFF09F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7454553" y="3120799"/>
            <a:ext cx="3006380" cy="375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368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242F6-9ED9-ECC7-04A4-01922B58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IchorCNA</a:t>
            </a:r>
            <a:r>
              <a:rPr lang="en-GB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9EC5D7-575C-5BE8-4CDE-20884EFB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13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C077EEC-8F15-F159-B662-4BA717505DDF}"/>
              </a:ext>
            </a:extLst>
          </p:cNvPr>
          <p:cNvSpPr txBox="1"/>
          <p:nvPr/>
        </p:nvSpPr>
        <p:spPr>
          <a:xfrm>
            <a:off x="731520" y="2011680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b="0" i="0" dirty="0" err="1">
                <a:effectLst/>
                <a:latin typeface="medium-content-sans-serif-font"/>
              </a:rPr>
              <a:t>ichorCNA</a:t>
            </a:r>
            <a:r>
              <a:rPr lang="en-US" b="0" i="0" dirty="0">
                <a:effectLst/>
                <a:latin typeface="medium-content-sans-serif-font"/>
              </a:rPr>
              <a:t> is an R tool for estimation of </a:t>
            </a:r>
            <a:r>
              <a:rPr lang="en-US" b="1" i="0" dirty="0">
                <a:effectLst/>
                <a:latin typeface="medium-content-sans-serif-font"/>
              </a:rPr>
              <a:t>tumor fractions </a:t>
            </a:r>
            <a:r>
              <a:rPr lang="en-US" b="0" i="0" dirty="0">
                <a:effectLst/>
                <a:latin typeface="medium-content-sans-serif-font"/>
              </a:rPr>
              <a:t>in ultra-low pass whole genome sequencing (WGS) and prediction of large-scale </a:t>
            </a:r>
            <a:r>
              <a:rPr lang="en-US" b="1" i="0" dirty="0">
                <a:effectLst/>
                <a:latin typeface="medium-content-sans-serif-font"/>
              </a:rPr>
              <a:t>copy number variation </a:t>
            </a:r>
            <a:r>
              <a:rPr lang="en-US" b="0" i="0" dirty="0">
                <a:effectLst/>
                <a:latin typeface="medium-content-sans-serif-font"/>
              </a:rPr>
              <a:t>(CNV)</a:t>
            </a:r>
          </a:p>
        </p:txBody>
      </p:sp>
    </p:spTree>
    <p:extLst>
      <p:ext uri="{BB962C8B-B14F-4D97-AF65-F5344CB8AC3E}">
        <p14:creationId xmlns:p14="http://schemas.microsoft.com/office/powerpoint/2010/main" val="2362687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242F6-9ED9-ECC7-04A4-01922B58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IchorCNA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9EC5D7-575C-5BE8-4CDE-20884EFB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14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C077EEC-8F15-F159-B662-4BA717505DDF}"/>
              </a:ext>
            </a:extLst>
          </p:cNvPr>
          <p:cNvSpPr txBox="1"/>
          <p:nvPr/>
        </p:nvSpPr>
        <p:spPr>
          <a:xfrm>
            <a:off x="731520" y="2011680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medium-content-sans-serif-font"/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effectLst/>
                <a:latin typeface="medium-content-sans-serif-font"/>
              </a:rPr>
              <a:t>ichorCNA</a:t>
            </a:r>
            <a:r>
              <a:rPr lang="en-US" b="0" i="0" dirty="0">
                <a:effectLst/>
                <a:latin typeface="medium-content-sans-serif-font"/>
              </a:rPr>
              <a:t> is an R tool for estimation of </a:t>
            </a:r>
            <a:r>
              <a:rPr lang="en-US" b="1" i="0" dirty="0">
                <a:effectLst/>
                <a:latin typeface="medium-content-sans-serif-font"/>
              </a:rPr>
              <a:t>tumor fractions </a:t>
            </a:r>
            <a:r>
              <a:rPr lang="en-US" b="0" i="0" dirty="0">
                <a:effectLst/>
                <a:latin typeface="medium-content-sans-serif-font"/>
              </a:rPr>
              <a:t>in ultra-low pass whole genome sequencing (WGS) and prediction of large-scale </a:t>
            </a:r>
            <a:r>
              <a:rPr lang="en-US" b="1" i="0" dirty="0">
                <a:effectLst/>
                <a:latin typeface="medium-content-sans-serif-font"/>
              </a:rPr>
              <a:t>copy number variation </a:t>
            </a:r>
            <a:r>
              <a:rPr lang="en-US" b="0" i="0" dirty="0">
                <a:effectLst/>
                <a:latin typeface="medium-content-sans-serif-font"/>
              </a:rPr>
              <a:t>(CNV)</a:t>
            </a:r>
            <a:endParaRPr lang="en-GB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09F764-8752-BEAC-567F-9A74DC76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80" y="2658011"/>
            <a:ext cx="11475040" cy="3384724"/>
          </a:xfrm>
          <a:prstGeom prst="rect">
            <a:avLst/>
          </a:prstGeom>
          <a:ln>
            <a:solidFill>
              <a:srgbClr val="DA6B10"/>
            </a:solidFill>
          </a:ln>
        </p:spPr>
      </p:pic>
    </p:spTree>
    <p:extLst>
      <p:ext uri="{BB962C8B-B14F-4D97-AF65-F5344CB8AC3E}">
        <p14:creationId xmlns:p14="http://schemas.microsoft.com/office/powerpoint/2010/main" val="394469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242F6-9ED9-ECC7-04A4-01922B58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IchorCNA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9EC5D7-575C-5BE8-4CDE-20884EFB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15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C077EEC-8F15-F159-B662-4BA717505DDF}"/>
              </a:ext>
            </a:extLst>
          </p:cNvPr>
          <p:cNvSpPr txBox="1"/>
          <p:nvPr/>
        </p:nvSpPr>
        <p:spPr>
          <a:xfrm>
            <a:off x="731520" y="2011680"/>
            <a:ext cx="10424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medium-content-sans-serif-font"/>
                <a:sym typeface="Wingdings" panose="05000000000000000000" pitchFamily="2" charset="2"/>
              </a:rPr>
              <a:t> </a:t>
            </a:r>
            <a:r>
              <a:rPr lang="en-US" b="0" i="0" dirty="0" err="1">
                <a:effectLst/>
                <a:latin typeface="medium-content-sans-serif-font"/>
              </a:rPr>
              <a:t>ichorCNA</a:t>
            </a:r>
            <a:r>
              <a:rPr lang="en-US" b="0" i="0" dirty="0">
                <a:effectLst/>
                <a:latin typeface="medium-content-sans-serif-font"/>
              </a:rPr>
              <a:t> is an R tool for estimation of tumor fractions in ultra-low pass whole genome sequencing (WGS) and prediction of large-scale copy number variation (CNV)</a:t>
            </a: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7A58C9-06D0-2E67-AEB7-B2B6EC03C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34" y="2820797"/>
            <a:ext cx="11309931" cy="33212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305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47ED8-8966-3F31-287D-A4242BD5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06" y="890649"/>
            <a:ext cx="10058400" cy="799211"/>
          </a:xfrm>
        </p:spPr>
        <p:txBody>
          <a:bodyPr/>
          <a:lstStyle/>
          <a:p>
            <a:r>
              <a:rPr lang="en-GB" dirty="0"/>
              <a:t>Projects’ approach nodes III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8D056-0A8F-E9E5-3F26-3A48573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16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FFB12E-F058-73F0-2A7F-FCEA18880049}"/>
              </a:ext>
            </a:extLst>
          </p:cNvPr>
          <p:cNvSpPr txBox="1"/>
          <p:nvPr/>
        </p:nvSpPr>
        <p:spPr>
          <a:xfrm>
            <a:off x="249382" y="1959430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</a:t>
            </a:r>
            <a:r>
              <a:rPr lang="en-GB" b="1" dirty="0">
                <a:sym typeface="Wingdings" panose="05000000000000000000" pitchFamily="2" charset="2"/>
              </a:rPr>
              <a:t>Combining theoretical and conceptual knowledge </a:t>
            </a:r>
            <a:r>
              <a:rPr lang="en-GB" dirty="0">
                <a:sym typeface="Wingdings" panose="05000000000000000000" pitchFamily="2" charset="2"/>
              </a:rPr>
              <a:t>and apply it to answer research question</a:t>
            </a:r>
            <a:endParaRPr lang="en-GB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E8D4A5-88AC-A0BB-49AE-899689402AE9}"/>
              </a:ext>
            </a:extLst>
          </p:cNvPr>
          <p:cNvSpPr/>
          <p:nvPr/>
        </p:nvSpPr>
        <p:spPr>
          <a:xfrm>
            <a:off x="94958" y="3259807"/>
            <a:ext cx="2028071" cy="194585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cfDNA</a:t>
            </a:r>
            <a:endParaRPr lang="de-CH" dirty="0"/>
          </a:p>
          <a:p>
            <a:pPr algn="ctr"/>
            <a:r>
              <a:rPr lang="de-CH" dirty="0" err="1"/>
              <a:t>change</a:t>
            </a:r>
            <a:endParaRPr lang="en-GB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D4310FC-8A0F-8757-42F5-0D41E38DD691}"/>
              </a:ext>
            </a:extLst>
          </p:cNvPr>
          <p:cNvSpPr/>
          <p:nvPr/>
        </p:nvSpPr>
        <p:spPr>
          <a:xfrm>
            <a:off x="10163929" y="3211286"/>
            <a:ext cx="2028071" cy="1945858"/>
          </a:xfrm>
          <a:prstGeom prst="ellipse">
            <a:avLst/>
          </a:prstGeom>
          <a:solidFill>
            <a:srgbClr val="DA6B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C</a:t>
            </a:r>
            <a:r>
              <a:rPr lang="en-GB" dirty="0" err="1"/>
              <a:t>lassification</a:t>
            </a:r>
            <a:endParaRPr lang="en-GB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8EBF443-1E16-73FE-FC48-BCBD641232DD}"/>
              </a:ext>
            </a:extLst>
          </p:cNvPr>
          <p:cNvSpPr/>
          <p:nvPr/>
        </p:nvSpPr>
        <p:spPr>
          <a:xfrm>
            <a:off x="4586346" y="2748194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Fragment length distribution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4F24759-E703-40B5-1ECF-38379A83FAC3}"/>
              </a:ext>
            </a:extLst>
          </p:cNvPr>
          <p:cNvSpPr/>
          <p:nvPr/>
        </p:nvSpPr>
        <p:spPr>
          <a:xfrm>
            <a:off x="4586346" y="3920467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Somatic CNA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4B209E7-26FE-FA3F-7302-6289FB1F5AAA}"/>
              </a:ext>
            </a:extLst>
          </p:cNvPr>
          <p:cNvSpPr/>
          <p:nvPr/>
        </p:nvSpPr>
        <p:spPr>
          <a:xfrm>
            <a:off x="4586346" y="5110594"/>
            <a:ext cx="2868207" cy="74521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Nucleosome footprint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29A70013-2F11-8D34-BC38-91A4DF51DCFA}"/>
              </a:ext>
            </a:extLst>
          </p:cNvPr>
          <p:cNvCxnSpPr>
            <a:cxnSpLocks/>
            <a:stCxn id="9" idx="7"/>
            <a:endCxn id="11" idx="2"/>
          </p:cNvCxnSpPr>
          <p:nvPr/>
        </p:nvCxnSpPr>
        <p:spPr>
          <a:xfrm flipV="1">
            <a:off x="1826025" y="3120799"/>
            <a:ext cx="2760321" cy="42397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946C11B-CB23-02CF-6803-48D30E3A6072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2123029" y="4232736"/>
            <a:ext cx="2463317" cy="6033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C03AF3-84AC-275F-9A99-0680BB73ECA0}"/>
              </a:ext>
            </a:extLst>
          </p:cNvPr>
          <p:cNvCxnSpPr>
            <a:cxnSpLocks/>
            <a:stCxn id="9" idx="5"/>
            <a:endCxn id="13" idx="2"/>
          </p:cNvCxnSpPr>
          <p:nvPr/>
        </p:nvCxnSpPr>
        <p:spPr>
          <a:xfrm>
            <a:off x="1826025" y="4920701"/>
            <a:ext cx="2760321" cy="56249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42F5412F-9C74-87F2-FB09-40BB5987EAC5}"/>
              </a:ext>
            </a:extLst>
          </p:cNvPr>
          <p:cNvCxnSpPr>
            <a:cxnSpLocks/>
            <a:stCxn id="13" idx="6"/>
            <a:endCxn id="10" idx="3"/>
          </p:cNvCxnSpPr>
          <p:nvPr/>
        </p:nvCxnSpPr>
        <p:spPr>
          <a:xfrm flipV="1">
            <a:off x="7454553" y="4872180"/>
            <a:ext cx="3006380" cy="61101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B9131AF-701B-2834-0F5C-3564F8FABC03}"/>
              </a:ext>
            </a:extLst>
          </p:cNvPr>
          <p:cNvCxnSpPr>
            <a:cxnSpLocks/>
            <a:stCxn id="12" idx="6"/>
            <a:endCxn id="10" idx="2"/>
          </p:cNvCxnSpPr>
          <p:nvPr/>
        </p:nvCxnSpPr>
        <p:spPr>
          <a:xfrm flipV="1">
            <a:off x="7454553" y="4184215"/>
            <a:ext cx="2709376" cy="10885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DC3A464-7D91-8DC9-1221-EEF47EDFF09F}"/>
              </a:ext>
            </a:extLst>
          </p:cNvPr>
          <p:cNvCxnSpPr>
            <a:cxnSpLocks/>
            <a:stCxn id="11" idx="6"/>
            <a:endCxn id="10" idx="1"/>
          </p:cNvCxnSpPr>
          <p:nvPr/>
        </p:nvCxnSpPr>
        <p:spPr>
          <a:xfrm>
            <a:off x="7454553" y="3120799"/>
            <a:ext cx="3006380" cy="37545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308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F98B2-AE73-FCAF-728E-BF2B981D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LIQUORICE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EFAAB0-CC19-A750-6B62-5A4BE0C3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17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C03857-822B-EEAA-D4EB-A3C492C9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259" y="2561464"/>
            <a:ext cx="7703482" cy="377733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3457FC-5F2C-C687-7002-4DB7E78392AD}"/>
              </a:ext>
            </a:extLst>
          </p:cNvPr>
          <p:cNvSpPr txBox="1"/>
          <p:nvPr/>
        </p:nvSpPr>
        <p:spPr>
          <a:xfrm>
            <a:off x="5305586" y="645557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Peneder</a:t>
            </a:r>
            <a:r>
              <a:rPr lang="en-GB" dirty="0">
                <a:solidFill>
                  <a:schemeClr val="bg1"/>
                </a:solidFill>
              </a:rPr>
              <a:t> et al. 2022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89DEE1-C00D-746F-26E9-5713B2A74B6D}"/>
              </a:ext>
            </a:extLst>
          </p:cNvPr>
          <p:cNvSpPr txBox="1"/>
          <p:nvPr/>
        </p:nvSpPr>
        <p:spPr>
          <a:xfrm>
            <a:off x="1097280" y="1897596"/>
            <a:ext cx="10461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LIQUORICE is a software tool that takes aligned whole-genome sequencing data as input and calculates bias-corrected </a:t>
            </a:r>
            <a:r>
              <a:rPr lang="en-GB" b="1" dirty="0"/>
              <a:t>coverage signatures </a:t>
            </a:r>
            <a:r>
              <a:rPr lang="en-GB" dirty="0"/>
              <a:t>for predefined, application-specific sets of genomic regions. </a:t>
            </a:r>
          </a:p>
        </p:txBody>
      </p:sp>
    </p:spTree>
    <p:extLst>
      <p:ext uri="{BB962C8B-B14F-4D97-AF65-F5344CB8AC3E}">
        <p14:creationId xmlns:p14="http://schemas.microsoft.com/office/powerpoint/2010/main" val="4259912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47ED8-8966-3F31-287D-A4242BD5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Projects’ approach nodes IV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8D056-0A8F-E9E5-3F26-3A48573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18</a:t>
            </a:fld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06126E-5C1E-0BC6-C0F6-6C1C18EC43EA}"/>
              </a:ext>
            </a:extLst>
          </p:cNvPr>
          <p:cNvSpPr/>
          <p:nvPr/>
        </p:nvSpPr>
        <p:spPr>
          <a:xfrm>
            <a:off x="240122" y="2624450"/>
            <a:ext cx="2268187" cy="12231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Dataset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6AFF370-2519-BB2C-0867-5BA594AB7BB1}"/>
              </a:ext>
            </a:extLst>
          </p:cNvPr>
          <p:cNvSpPr/>
          <p:nvPr/>
        </p:nvSpPr>
        <p:spPr>
          <a:xfrm>
            <a:off x="4025732" y="2707575"/>
            <a:ext cx="2327563" cy="109252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Bioinformatics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097E0D65-A0CD-A30C-8746-7DC69DD777C2}"/>
              </a:ext>
            </a:extLst>
          </p:cNvPr>
          <p:cNvSpPr/>
          <p:nvPr/>
        </p:nvSpPr>
        <p:spPr>
          <a:xfrm>
            <a:off x="8228907" y="2707574"/>
            <a:ext cx="2327563" cy="10925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F720369-4544-6424-0CA1-C99DA20077EA}"/>
              </a:ext>
            </a:extLst>
          </p:cNvPr>
          <p:cNvSpPr txBox="1"/>
          <p:nvPr/>
        </p:nvSpPr>
        <p:spPr>
          <a:xfrm>
            <a:off x="249382" y="1959430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Combining theoretical and conceptual knowledge </a:t>
            </a:r>
            <a:r>
              <a:rPr lang="en-GB" b="1" dirty="0">
                <a:sym typeface="Wingdings" panose="05000000000000000000" pitchFamily="2" charset="2"/>
              </a:rPr>
              <a:t>and apply them </a:t>
            </a:r>
            <a:r>
              <a:rPr lang="en-GB" dirty="0">
                <a:sym typeface="Wingdings" panose="05000000000000000000" pitchFamily="2" charset="2"/>
              </a:rPr>
              <a:t>to build and answer research question</a:t>
            </a:r>
            <a:endParaRPr lang="en-GB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0D78C7-BDB2-3A24-B91F-3D9AFB3AE1B9}"/>
              </a:ext>
            </a:extLst>
          </p:cNvPr>
          <p:cNvSpPr txBox="1"/>
          <p:nvPr/>
        </p:nvSpPr>
        <p:spPr>
          <a:xfrm>
            <a:off x="249382" y="4336167"/>
            <a:ext cx="296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WGS </a:t>
            </a:r>
            <a:r>
              <a:rPr lang="en-GB"/>
              <a:t>BAM files</a:t>
            </a:r>
            <a:endParaRPr lang="en-GB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D28B3E-FDB4-5113-07E4-EE5415871B9A}"/>
              </a:ext>
            </a:extLst>
          </p:cNvPr>
          <p:cNvSpPr txBox="1"/>
          <p:nvPr/>
        </p:nvSpPr>
        <p:spPr>
          <a:xfrm>
            <a:off x="3706067" y="4336167"/>
            <a:ext cx="2966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ichorCNA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LIQUORICE</a:t>
            </a:r>
          </a:p>
          <a:p>
            <a:r>
              <a:rPr lang="en-GB" dirty="0">
                <a:sym typeface="Wingdings" panose="05000000000000000000" pitchFamily="2" charset="2"/>
              </a:rPr>
              <a:t> Features, Structured Data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AEA4C9-F064-28D4-A8EB-86CF70833B73}"/>
              </a:ext>
            </a:extLst>
          </p:cNvPr>
          <p:cNvSpPr txBox="1"/>
          <p:nvPr/>
        </p:nvSpPr>
        <p:spPr>
          <a:xfrm>
            <a:off x="7909242" y="4253245"/>
            <a:ext cx="346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Handles dense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Classification</a:t>
            </a:r>
          </a:p>
          <a:p>
            <a:r>
              <a:rPr lang="en-GB" dirty="0">
                <a:sym typeface="Wingdings" panose="05000000000000000000" pitchFamily="2" charset="2"/>
              </a:rPr>
              <a:t> Answer to Research Question</a:t>
            </a:r>
            <a:endParaRPr lang="en-GB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4BE29F1-512D-C790-304C-14DA17C41A35}"/>
              </a:ext>
            </a:extLst>
          </p:cNvPr>
          <p:cNvCxnSpPr>
            <a:stCxn id="5" idx="3"/>
            <a:endCxn id="6" idx="2"/>
          </p:cNvCxnSpPr>
          <p:nvPr/>
        </p:nvCxnSpPr>
        <p:spPr>
          <a:xfrm>
            <a:off x="2508309" y="3236029"/>
            <a:ext cx="1517423" cy="17811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CCE0D1-ABAA-B90C-19EF-8826C47E05A4}"/>
              </a:ext>
            </a:extLst>
          </p:cNvPr>
          <p:cNvCxnSpPr>
            <a:stCxn id="6" idx="6"/>
            <a:endCxn id="8" idx="2"/>
          </p:cNvCxnSpPr>
          <p:nvPr/>
        </p:nvCxnSpPr>
        <p:spPr>
          <a:xfrm flipV="1">
            <a:off x="6353295" y="3253839"/>
            <a:ext cx="1875612" cy="1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87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21F47-1AF7-1C6E-8AC0-1DE74CCC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9F57F5B-7662-3245-9ED7-A78069BC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19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692C009-1F33-0858-03D2-9A4B340073E5}"/>
              </a:ext>
            </a:extLst>
          </p:cNvPr>
          <p:cNvSpPr txBox="1"/>
          <p:nvPr/>
        </p:nvSpPr>
        <p:spPr>
          <a:xfrm>
            <a:off x="552511" y="3635903"/>
            <a:ext cx="10393680" cy="923330"/>
          </a:xfrm>
          <a:prstGeom prst="rect">
            <a:avLst/>
          </a:prstGeom>
          <a:noFill/>
          <a:ln w="25400">
            <a:solidFill>
              <a:srgbClr val="DA6B1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b="1" dirty="0">
                <a:sym typeface="Wingdings" panose="05000000000000000000" pitchFamily="2" charset="2"/>
              </a:rPr>
              <a:t>Question</a:t>
            </a:r>
            <a:r>
              <a:rPr lang="en-GB" dirty="0">
                <a:sym typeface="Wingdings" panose="05000000000000000000" pitchFamily="2" charset="2"/>
              </a:rPr>
              <a:t>: Can machine learning distinguish healthy from cancer samples, and if yes, can it even distinguish different cancer types?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b="1" dirty="0">
                <a:sym typeface="Wingdings" panose="05000000000000000000" pitchFamily="2" charset="2"/>
              </a:rPr>
              <a:t>Prediction</a:t>
            </a:r>
            <a:r>
              <a:rPr lang="en-GB" dirty="0">
                <a:sym typeface="Wingdings" panose="05000000000000000000" pitchFamily="2" charset="2"/>
              </a:rPr>
              <a:t>: Machine learning is capable of such distinction. (Liu et al. 2021)</a:t>
            </a:r>
            <a:endParaRPr lang="en-GB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1D28D1-E96A-640A-21D9-17F41BB05097}"/>
              </a:ext>
            </a:extLst>
          </p:cNvPr>
          <p:cNvSpPr txBox="1"/>
          <p:nvPr/>
        </p:nvSpPr>
        <p:spPr>
          <a:xfrm>
            <a:off x="249382" y="1959430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Combining theoretical and conceptual knowledge and apply them </a:t>
            </a:r>
            <a:r>
              <a:rPr lang="en-GB" b="1" dirty="0">
                <a:sym typeface="Wingdings" panose="05000000000000000000" pitchFamily="2" charset="2"/>
              </a:rPr>
              <a:t>to build and answer research question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768495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D305F5-E14F-4070-911A-399C8178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cfDNA - a useful biomarker in cancer care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83A465BA-9560-CE1E-5AC4-42433CED0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0045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Released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undergoing</a:t>
            </a:r>
            <a:r>
              <a:rPr lang="de-DE" dirty="0"/>
              <a:t> </a:t>
            </a:r>
            <a:r>
              <a:rPr lang="de-DE" b="1" dirty="0"/>
              <a:t>cell </a:t>
            </a:r>
            <a:r>
              <a:rPr lang="de-DE" b="1" dirty="0" err="1"/>
              <a:t>death</a:t>
            </a:r>
            <a:endParaRPr lang="de-DE" b="1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60-90% from </a:t>
            </a:r>
            <a:r>
              <a:rPr lang="de-DE" dirty="0" err="1"/>
              <a:t>hematopoietic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b="1" dirty="0">
                <a:sym typeface="Wingdings" panose="05000000000000000000" pitchFamily="2" charset="2"/>
              </a:rPr>
              <a:t>What </a:t>
            </a:r>
            <a:r>
              <a:rPr lang="de-DE" b="1" dirty="0" err="1">
                <a:sym typeface="Wingdings" panose="05000000000000000000" pitchFamily="2" charset="2"/>
              </a:rPr>
              <a:t>information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can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we</a:t>
            </a:r>
            <a:r>
              <a:rPr lang="de-DE" b="1" dirty="0">
                <a:sym typeface="Wingdings" panose="05000000000000000000" pitchFamily="2" charset="2"/>
              </a:rPr>
              <a:t> get from cfDNA?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5407FE-4E17-D086-14BC-9EB3FD46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2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2D77172-DB19-596E-016F-A1DF7BC247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05" b="25333"/>
          <a:stretch/>
        </p:blipFill>
        <p:spPr>
          <a:xfrm>
            <a:off x="4846321" y="1929605"/>
            <a:ext cx="6645264" cy="385561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0CADD79-468B-510C-45B5-47609A4EE69E}"/>
              </a:ext>
            </a:extLst>
          </p:cNvPr>
          <p:cNvSpPr txBox="1"/>
          <p:nvPr/>
        </p:nvSpPr>
        <p:spPr>
          <a:xfrm>
            <a:off x="7632467" y="6511542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https://doi.org/10.1126/science.aaw3616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4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C40C60-4D63-7BD6-C739-C6723C11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Acknowledgements</a:t>
            </a:r>
            <a:endParaRPr lang="en-GB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E04A31-AA56-D869-DEC8-F90C3296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20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5F3DC1-848A-3BAC-72AB-FFD52B32C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2" t="9123" b="16574"/>
          <a:stretch/>
        </p:blipFill>
        <p:spPr bwMode="auto">
          <a:xfrm>
            <a:off x="2829373" y="1834277"/>
            <a:ext cx="6594213" cy="441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488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5DD01-C40C-336F-A3ED-77C6D419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DNA </a:t>
            </a:r>
            <a:r>
              <a:rPr lang="de-DE" dirty="0" err="1"/>
              <a:t>methylation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E23CC3-C8D7-0144-AD6B-E185DF73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86892"/>
            <a:ext cx="6513755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en-GB" dirty="0"/>
              <a:t>Tumour suppressor genes are often hypermethylated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DNA methylation is tissue-specific: Interesting in the case of cancers of unknown primary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8C0E7-B7DD-D9A1-69A4-844787C0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 descr="DNA methylation - Wikipedia">
            <a:extLst>
              <a:ext uri="{FF2B5EF4-FFF2-40B4-BE49-F238E27FC236}">
                <a16:creationId xmlns:a16="http://schemas.microsoft.com/office/drawing/2014/main" id="{A45A9283-34E7-B25C-22EC-E660335E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82" y="2134936"/>
            <a:ext cx="3199576" cy="18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23D46F-352D-9C6D-FC02-5BD83159CF4A}"/>
              </a:ext>
            </a:extLst>
          </p:cNvPr>
          <p:cNvSpPr txBox="1"/>
          <p:nvPr/>
        </p:nvSpPr>
        <p:spPr>
          <a:xfrm>
            <a:off x="960120" y="6459785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https://commons.wikimedia.org/w/index.php?curid=54317915</a:t>
            </a:r>
          </a:p>
        </p:txBody>
      </p:sp>
    </p:spTree>
    <p:extLst>
      <p:ext uri="{BB962C8B-B14F-4D97-AF65-F5344CB8AC3E}">
        <p14:creationId xmlns:p14="http://schemas.microsoft.com/office/powerpoint/2010/main" val="4279503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86A20-915D-8352-C62B-77BF01BD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Log2 </a:t>
            </a:r>
            <a:r>
              <a:rPr lang="de-DE" dirty="0" err="1"/>
              <a:t>ratio</a:t>
            </a:r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5CCA9DC-721B-5FED-4A46-3B7CC5591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030" y="1910089"/>
            <a:ext cx="5443577" cy="401481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B0605DC-EB3B-B1FE-3ED1-3AE74BCA5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22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6B2A648-7DED-179A-3D58-6BCB510D978D}"/>
              </a:ext>
            </a:extLst>
          </p:cNvPr>
          <p:cNvSpPr txBox="1"/>
          <p:nvPr/>
        </p:nvSpPr>
        <p:spPr>
          <a:xfrm>
            <a:off x="960120" y="6459785"/>
            <a:ext cx="86519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https://www.keatslab.org/blog/dnacopynumberanditseffectsonlog2valuesandallelicratiosatdifferenttumorpurities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6E16E1-7A26-DC4E-3E15-C91A953A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86" y="2541180"/>
            <a:ext cx="3505226" cy="187643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C50AA09-B333-2DEF-28D6-0B1FA8B47628}"/>
              </a:ext>
            </a:extLst>
          </p:cNvPr>
          <p:cNvSpPr txBox="1"/>
          <p:nvPr/>
        </p:nvSpPr>
        <p:spPr>
          <a:xfrm>
            <a:off x="1687605" y="5728303"/>
            <a:ext cx="290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Here normal </a:t>
            </a:r>
            <a:r>
              <a:rPr lang="de-DE" dirty="0" err="1"/>
              <a:t>ploidy</a:t>
            </a:r>
            <a:r>
              <a:rPr lang="de-DE" dirty="0"/>
              <a:t> =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735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3C836-6726-221E-8BE1-2F8DA8D0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 err="1"/>
              <a:t>Detection</a:t>
            </a:r>
            <a:r>
              <a:rPr lang="de-DE" sz="4400" dirty="0"/>
              <a:t> </a:t>
            </a:r>
            <a:r>
              <a:rPr lang="de-DE" sz="4400" dirty="0" err="1"/>
              <a:t>of</a:t>
            </a:r>
            <a:r>
              <a:rPr lang="de-DE" sz="4400" dirty="0"/>
              <a:t> tumor-</a:t>
            </a:r>
            <a:r>
              <a:rPr lang="de-DE" sz="4400" dirty="0" err="1"/>
              <a:t>specific</a:t>
            </a:r>
            <a:r>
              <a:rPr lang="de-DE" sz="4400" dirty="0"/>
              <a:t> </a:t>
            </a:r>
            <a:r>
              <a:rPr lang="de-DE" sz="4400" dirty="0" err="1"/>
              <a:t>genetic</a:t>
            </a:r>
            <a:r>
              <a:rPr lang="de-DE" sz="4400" dirty="0"/>
              <a:t> </a:t>
            </a:r>
            <a:r>
              <a:rPr lang="de-DE" sz="4400" dirty="0" err="1"/>
              <a:t>variation</a:t>
            </a:r>
            <a:endParaRPr lang="en-GB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31810-773D-5F4B-5457-BFFEBF020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178040" cy="16632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 </a:t>
            </a:r>
            <a:r>
              <a:rPr lang="de-DE" dirty="0" err="1"/>
              <a:t>Somatic</a:t>
            </a:r>
            <a:r>
              <a:rPr lang="de-DE" dirty="0"/>
              <a:t> </a:t>
            </a:r>
            <a:r>
              <a:rPr lang="de-DE" dirty="0" err="1"/>
              <a:t>mutations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Copy number </a:t>
            </a:r>
            <a:r>
              <a:rPr lang="de-DE" dirty="0" err="1"/>
              <a:t>alterations</a:t>
            </a:r>
            <a:r>
              <a:rPr lang="de-DE" dirty="0"/>
              <a:t> (CNAs)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dirty="0" err="1">
                <a:sym typeface="Wingdings" panose="05000000000000000000" pitchFamily="2" charset="2"/>
              </a:rPr>
              <a:t>Identification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>
                <a:sym typeface="Wingdings" panose="05000000000000000000" pitchFamily="2" charset="2"/>
              </a:rPr>
              <a:t>tumour type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 err="1">
                <a:sym typeface="Wingdings" panose="05000000000000000000" pitchFamily="2" charset="2"/>
              </a:rPr>
              <a:t>monitoring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evolution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F43D36-B277-EBB3-FFDC-B33E1262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3</a:t>
            </a:fld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C4EA83-833A-A5C4-56AD-ACFEBD33B992}"/>
              </a:ext>
            </a:extLst>
          </p:cNvPr>
          <p:cNvSpPr txBox="1"/>
          <p:nvPr/>
        </p:nvSpPr>
        <p:spPr>
          <a:xfrm>
            <a:off x="960120" y="6459785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Bioinformatics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Cancer </a:t>
            </a:r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Genomics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2017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C542B8F-6191-1926-0C1B-6FB96255D21E}"/>
              </a:ext>
            </a:extLst>
          </p:cNvPr>
          <p:cNvGrpSpPr/>
          <p:nvPr/>
        </p:nvGrpSpPr>
        <p:grpSpPr>
          <a:xfrm>
            <a:off x="1097280" y="3429000"/>
            <a:ext cx="9333855" cy="2555491"/>
            <a:chOff x="1394110" y="3429000"/>
            <a:chExt cx="9403780" cy="2555491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6283E0E-51A0-2378-83DD-0419C91D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110" y="3429000"/>
              <a:ext cx="9403780" cy="2555491"/>
            </a:xfrm>
            <a:prstGeom prst="rect">
              <a:avLst/>
            </a:prstGeom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70B59B0-45FC-312E-A9F5-1994D7C49F3A}"/>
                </a:ext>
              </a:extLst>
            </p:cNvPr>
            <p:cNvSpPr txBox="1"/>
            <p:nvPr/>
          </p:nvSpPr>
          <p:spPr>
            <a:xfrm rot="16200000">
              <a:off x="643110" y="4578979"/>
              <a:ext cx="200142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Copy Number (log2 </a:t>
              </a:r>
              <a:r>
                <a:rPr lang="de-DE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ratio</a:t>
              </a:r>
              <a:r>
                <a:rPr lang="de-DE" sz="12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GB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103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5DB37-9A05-A8E0-9CC4-434A1C40D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18470" cy="1450757"/>
          </a:xfrm>
        </p:spPr>
        <p:txBody>
          <a:bodyPr>
            <a:normAutofit/>
          </a:bodyPr>
          <a:lstStyle/>
          <a:p>
            <a:r>
              <a:rPr lang="de-DE" sz="4400" dirty="0"/>
              <a:t>Genes known </a:t>
            </a:r>
            <a:r>
              <a:rPr lang="de-DE" sz="4400" dirty="0" err="1"/>
              <a:t>to</a:t>
            </a:r>
            <a:r>
              <a:rPr lang="de-DE" sz="4400" dirty="0"/>
              <a:t> </a:t>
            </a:r>
            <a:r>
              <a:rPr lang="de-DE" sz="4400" dirty="0" err="1"/>
              <a:t>be</a:t>
            </a:r>
            <a:r>
              <a:rPr lang="de-DE" sz="4400" dirty="0"/>
              <a:t> </a:t>
            </a:r>
            <a:r>
              <a:rPr lang="de-DE" sz="4400" dirty="0" err="1"/>
              <a:t>affected</a:t>
            </a:r>
            <a:r>
              <a:rPr lang="de-DE" sz="4400" dirty="0"/>
              <a:t> </a:t>
            </a:r>
            <a:r>
              <a:rPr lang="de-DE" sz="4400" dirty="0" err="1"/>
              <a:t>by</a:t>
            </a:r>
            <a:r>
              <a:rPr lang="de-DE" sz="4400" dirty="0"/>
              <a:t> </a:t>
            </a:r>
            <a:r>
              <a:rPr lang="de-DE" sz="4400" dirty="0" err="1"/>
              <a:t>somatic</a:t>
            </a:r>
            <a:r>
              <a:rPr lang="de-DE" sz="4400" dirty="0"/>
              <a:t> CNAs</a:t>
            </a:r>
            <a:endParaRPr lang="en-GB" sz="4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0F711C-A504-BF2F-A1C1-7D48D57C3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952" y="2257214"/>
            <a:ext cx="462915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Amplifications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ERBB2, EGFR, MYC, PIK3CA, IGF1R, FGFR1/2, KRAS, CDK2, CDK6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Deletions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RB1, PTEN, CDKN2A/B, ARID1A, MAP2K4, NF1, SMAD4, BRCA1/2, MSH2/6, CDH1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9D438D-E452-627A-D287-5F0A4B56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4</a:t>
            </a:fld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657C61-C826-9BAF-211C-A8E353F0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80" y="2257214"/>
            <a:ext cx="5426930" cy="28634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02D9591-54FF-0BEC-D1F5-00246C4F00FC}"/>
              </a:ext>
            </a:extLst>
          </p:cNvPr>
          <p:cNvSpPr txBox="1"/>
          <p:nvPr/>
        </p:nvSpPr>
        <p:spPr>
          <a:xfrm>
            <a:off x="6465572" y="5178830"/>
            <a:ext cx="4487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ERBB2 </a:t>
            </a:r>
            <a:r>
              <a:rPr lang="de-DE" sz="1200" dirty="0">
                <a:sym typeface="Wingdings" panose="05000000000000000000" pitchFamily="2" charset="2"/>
              </a:rPr>
              <a:t>= proto-</a:t>
            </a:r>
            <a:r>
              <a:rPr lang="de-DE" sz="1200" dirty="0" err="1">
                <a:sym typeface="Wingdings" panose="05000000000000000000" pitchFamily="2" charset="2"/>
              </a:rPr>
              <a:t>oncogene</a:t>
            </a:r>
            <a:endParaRPr lang="en-GB" sz="12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51B89E-E9B7-6599-3D66-D9F3FB0C17DB}"/>
              </a:ext>
            </a:extLst>
          </p:cNvPr>
          <p:cNvSpPr txBox="1"/>
          <p:nvPr/>
        </p:nvSpPr>
        <p:spPr>
          <a:xfrm>
            <a:off x="6465572" y="6459785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Bioinformatics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for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Cancer </a:t>
            </a:r>
            <a:r>
              <a:rPr lang="de-DE" sz="11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Genomics</a:t>
            </a:r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2017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42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58C1F3-2251-9720-09B3-229C0610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cfDNA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wrapped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nucleosomes</a:t>
            </a:r>
            <a:endParaRPr lang="en-GB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B8CD16-1EE0-721A-EA7B-1DA2921D9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4423" y="3835737"/>
            <a:ext cx="5112070" cy="189955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86907A-0DAD-43B2-755B-1414E09A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5</a:t>
            </a:fld>
            <a:endParaRPr lang="en-GB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7779EC6-EEA0-4596-D53D-9541CC6B313F}"/>
              </a:ext>
            </a:extLst>
          </p:cNvPr>
          <p:cNvGrpSpPr/>
          <p:nvPr/>
        </p:nvGrpSpPr>
        <p:grpSpPr>
          <a:xfrm>
            <a:off x="6231469" y="2319315"/>
            <a:ext cx="5531369" cy="1450757"/>
            <a:chOff x="2998940" y="2107394"/>
            <a:chExt cx="5419757" cy="1343035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E1329A2-0628-756A-74B1-B129B2289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8940" y="2107394"/>
              <a:ext cx="685805" cy="1343035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FA60CC4-F65F-4A8D-FB4B-0DC47CB0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3551" y="2347903"/>
              <a:ext cx="1719275" cy="86201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BBA0445-A7AE-4F5E-9D22-328E1BB71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3221" y="2128828"/>
              <a:ext cx="1795476" cy="1300172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A766CD0-8C99-1AD9-7F5B-6616F67B1E6F}"/>
                </a:ext>
              </a:extLst>
            </p:cNvPr>
            <p:cNvCxnSpPr/>
            <p:nvPr/>
          </p:nvCxnSpPr>
          <p:spPr>
            <a:xfrm>
              <a:off x="3751743" y="2778912"/>
              <a:ext cx="4152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0788A4D7-AE55-A0B6-0377-1A07490E17A0}"/>
                </a:ext>
              </a:extLst>
            </p:cNvPr>
            <p:cNvCxnSpPr/>
            <p:nvPr/>
          </p:nvCxnSpPr>
          <p:spPr>
            <a:xfrm>
              <a:off x="6248444" y="2710383"/>
              <a:ext cx="4152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26CD7E7B-B8B6-A3E0-27B0-7E612AA9071C}"/>
              </a:ext>
            </a:extLst>
          </p:cNvPr>
          <p:cNvSpPr txBox="1"/>
          <p:nvPr/>
        </p:nvSpPr>
        <p:spPr>
          <a:xfrm>
            <a:off x="1107950" y="2523179"/>
            <a:ext cx="4818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 err="1"/>
              <a:t>Protection</a:t>
            </a:r>
            <a:r>
              <a:rPr lang="de-DE" dirty="0"/>
              <a:t> from </a:t>
            </a:r>
            <a:r>
              <a:rPr lang="de-DE" dirty="0" err="1"/>
              <a:t>degradation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nucleases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dirty="0"/>
              <a:t>Tumour cfDNA </a:t>
            </a:r>
            <a:r>
              <a:rPr lang="de-DE" dirty="0" err="1"/>
              <a:t>fragments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b="1" dirty="0" err="1"/>
              <a:t>shorter</a:t>
            </a:r>
            <a:r>
              <a:rPr lang="de-DE" dirty="0"/>
              <a:t> than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ones</a:t>
            </a:r>
            <a:r>
              <a:rPr lang="de-DE" dirty="0"/>
              <a:t> from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cells</a:t>
            </a:r>
            <a:endParaRPr lang="de-DE" dirty="0"/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3D7B38D-38B3-A525-7812-75614D3E04F3}"/>
              </a:ext>
            </a:extLst>
          </p:cNvPr>
          <p:cNvSpPr txBox="1"/>
          <p:nvPr/>
        </p:nvSpPr>
        <p:spPr>
          <a:xfrm>
            <a:off x="7632467" y="6511542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https://doi.org/10.1126/science.aaw3616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2CD0F28-C299-7B6D-3BDF-B5E3F5E3012B}"/>
              </a:ext>
            </a:extLst>
          </p:cNvPr>
          <p:cNvSpPr txBox="1"/>
          <p:nvPr/>
        </p:nvSpPr>
        <p:spPr>
          <a:xfrm>
            <a:off x="1097280" y="6527705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https://doi.org/10.1038/s41467-021-23445-w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3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96B2E-CA7C-3DE3-B3E8-FDE37D0C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Fragmentation pattern reflects the nucleosome positions of the cell of origin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C86238-B946-E467-5CFF-016C13E3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6</a:t>
            </a:fld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28E30A-3246-5E76-8CE2-923B1449715F}"/>
              </a:ext>
            </a:extLst>
          </p:cNvPr>
          <p:cNvSpPr txBox="1"/>
          <p:nvPr/>
        </p:nvSpPr>
        <p:spPr>
          <a:xfrm>
            <a:off x="1102312" y="6527668"/>
            <a:ext cx="418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https://doi.org/10.1038/s41467-021-23445-w</a:t>
            </a:r>
            <a:endParaRPr lang="en-GB" sz="11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0D86A3-84CC-4D7E-6560-51D6C5D3E907}"/>
              </a:ext>
            </a:extLst>
          </p:cNvPr>
          <p:cNvSpPr txBox="1">
            <a:spLocks/>
          </p:cNvSpPr>
          <p:nvPr/>
        </p:nvSpPr>
        <p:spPr>
          <a:xfrm>
            <a:off x="1195250" y="2059138"/>
            <a:ext cx="882505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Nucleosome</a:t>
            </a:r>
            <a:r>
              <a:rPr lang="de-DE" dirty="0"/>
              <a:t> </a:t>
            </a:r>
            <a:r>
              <a:rPr lang="de-DE" dirty="0" err="1"/>
              <a:t>footprint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b="1" dirty="0" err="1"/>
              <a:t>origin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tumour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Highly expressed genetic regions have </a:t>
            </a:r>
            <a:r>
              <a:rPr lang="en-GB" b="1" dirty="0"/>
              <a:t>decreased</a:t>
            </a:r>
            <a:r>
              <a:rPr lang="en-GB" dirty="0"/>
              <a:t> </a:t>
            </a:r>
            <a:r>
              <a:rPr lang="en-GB" b="1" dirty="0"/>
              <a:t>coverage</a:t>
            </a:r>
            <a:r>
              <a:rPr lang="en-GB" dirty="0"/>
              <a:t> in cfDNA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A5CB8D8-9BF8-1D64-A60B-7BB152D62AC3}"/>
              </a:ext>
            </a:extLst>
          </p:cNvPr>
          <p:cNvGrpSpPr/>
          <p:nvPr/>
        </p:nvGrpSpPr>
        <p:grpSpPr>
          <a:xfrm>
            <a:off x="2601685" y="3276599"/>
            <a:ext cx="6452671" cy="2111829"/>
            <a:chOff x="1432938" y="4370080"/>
            <a:chExt cx="6065141" cy="1746089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95C7376-758E-A6C3-3954-0FDE60A86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133"/>
            <a:stretch/>
          </p:blipFill>
          <p:spPr>
            <a:xfrm>
              <a:off x="1807284" y="4370080"/>
              <a:ext cx="5690795" cy="1746089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7B41DEE-1447-21A9-6FDF-14766C912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20" r="93108"/>
            <a:stretch/>
          </p:blipFill>
          <p:spPr>
            <a:xfrm>
              <a:off x="1432938" y="4516025"/>
              <a:ext cx="307196" cy="1394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11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5DD01-C40C-336F-A3ED-77C6D4196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E23CC3-C8D7-0144-AD6B-E185DF73D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86892"/>
            <a:ext cx="9929949" cy="402336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fDNA allows us to </a:t>
            </a:r>
            <a:r>
              <a:rPr lang="en-GB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distinguish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healthy from cancer cells and gives us information about the </a:t>
            </a:r>
            <a:r>
              <a:rPr lang="en-GB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origin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the </a:t>
            </a:r>
            <a:r>
              <a:rPr lang="en-GB" sz="1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evolution</a:t>
            </a: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a tumour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sz="1800" b="1" dirty="0">
                <a:latin typeface="Calibri" panose="020F0502020204030204" pitchFamily="34" charset="0"/>
                <a:cs typeface="Arial" panose="020B0604020202020204" pitchFamily="34" charset="0"/>
              </a:rPr>
              <a:t> This allows the implementation into </a:t>
            </a:r>
            <a:r>
              <a:rPr lang="en-GB" sz="1800" b="1" u="sng" dirty="0">
                <a:latin typeface="Calibri" panose="020F0502020204030204" pitchFamily="34" charset="0"/>
                <a:cs typeface="Arial" panose="020B0604020202020204" pitchFamily="34" charset="0"/>
              </a:rPr>
              <a:t>targeted therapy</a:t>
            </a:r>
            <a:endParaRPr lang="en-GB" b="1" u="sng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A78C0E7-B7DD-D9A1-69A4-844787C0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8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2D68174-544A-A95D-2724-4A3C49783B62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096663" y="4229615"/>
            <a:ext cx="7854146" cy="0"/>
          </a:xfrm>
          <a:prstGeom prst="straightConnector1">
            <a:avLst/>
          </a:prstGeom>
          <a:ln w="508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6D47ED8-8966-3F31-287D-A4242BD5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906" y="890649"/>
            <a:ext cx="10058400" cy="799211"/>
          </a:xfrm>
        </p:spPr>
        <p:txBody>
          <a:bodyPr/>
          <a:lstStyle/>
          <a:p>
            <a:r>
              <a:rPr lang="en-GB" dirty="0"/>
              <a:t>Projects’ approach nodes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F08D056-0A8F-E9E5-3F26-3A4857335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8</a:t>
            </a:fld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FFB12E-F058-73F0-2A7F-FCEA18880049}"/>
              </a:ext>
            </a:extLst>
          </p:cNvPr>
          <p:cNvSpPr txBox="1"/>
          <p:nvPr/>
        </p:nvSpPr>
        <p:spPr>
          <a:xfrm>
            <a:off x="249382" y="1925712"/>
            <a:ext cx="1148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ym typeface="Wingdings" panose="05000000000000000000" pitchFamily="2" charset="2"/>
              </a:rPr>
              <a:t>  </a:t>
            </a:r>
            <a:r>
              <a:rPr lang="en-GB" b="1" dirty="0">
                <a:sym typeface="Wingdings" panose="05000000000000000000" pitchFamily="2" charset="2"/>
              </a:rPr>
              <a:t>Combining theoretical and conceptual knowledge </a:t>
            </a:r>
            <a:r>
              <a:rPr lang="en-GB" dirty="0">
                <a:sym typeface="Wingdings" panose="05000000000000000000" pitchFamily="2" charset="2"/>
              </a:rPr>
              <a:t>and apply it to build and answer research question</a:t>
            </a:r>
            <a:endParaRPr lang="en-GB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E8D4A5-88AC-A0BB-49AE-899689402AE9}"/>
              </a:ext>
            </a:extLst>
          </p:cNvPr>
          <p:cNvSpPr/>
          <p:nvPr/>
        </p:nvSpPr>
        <p:spPr>
          <a:xfrm>
            <a:off x="94958" y="3276600"/>
            <a:ext cx="2001705" cy="190602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Theory</a:t>
            </a:r>
          </a:p>
          <a:p>
            <a:pPr algn="ctr"/>
            <a:r>
              <a:rPr lang="de-CH" dirty="0"/>
              <a:t>&amp; </a:t>
            </a:r>
          </a:p>
          <a:p>
            <a:pPr algn="ctr"/>
            <a:r>
              <a:rPr lang="de-CH" dirty="0" err="1"/>
              <a:t>Concepts</a:t>
            </a:r>
            <a:endParaRPr lang="en-GB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3D4310FC-8A0F-8757-42F5-0D41E38DD691}"/>
              </a:ext>
            </a:extLst>
          </p:cNvPr>
          <p:cNvSpPr/>
          <p:nvPr/>
        </p:nvSpPr>
        <p:spPr>
          <a:xfrm>
            <a:off x="9950809" y="3276600"/>
            <a:ext cx="2001705" cy="1906029"/>
          </a:xfrm>
          <a:prstGeom prst="ellipse">
            <a:avLst/>
          </a:prstGeom>
          <a:solidFill>
            <a:srgbClr val="DA6B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338811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DFF44C-6EEC-4651-1EAD-9FDB33EA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6752C9C-2E96-CDE0-A0E7-14769C4F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623DE-2872-48BC-B7D3-6307C5E8FA73}" type="slidenum">
              <a:rPr lang="en-GB" smtClean="0"/>
              <a:t>9</a:t>
            </a:fld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0A74DD-053A-9819-D570-F20F02A5385E}"/>
              </a:ext>
            </a:extLst>
          </p:cNvPr>
          <p:cNvSpPr txBox="1"/>
          <p:nvPr/>
        </p:nvSpPr>
        <p:spPr>
          <a:xfrm>
            <a:off x="1097280" y="1986646"/>
            <a:ext cx="11483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WGS data stored in BAM files of cohorts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262 healthy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79 lung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53 breast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35 cancer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25 cancer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Coverage ranges 1x – 10X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Source: Cristiano et. al 2019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D02DAF-1272-3403-9C80-1F82A5F4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04" y="2452385"/>
            <a:ext cx="7635918" cy="35129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064091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Rückblick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1115</Words>
  <Application>Microsoft Office PowerPoint</Application>
  <PresentationFormat>Breitbild</PresentationFormat>
  <Paragraphs>205</Paragraphs>
  <Slides>22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Harding</vt:lpstr>
      <vt:lpstr>medium-content-sans-serif-font</vt:lpstr>
      <vt:lpstr>Wingdings</vt:lpstr>
      <vt:lpstr>Rückblick</vt:lpstr>
      <vt:lpstr>Machine learning detection of cancer in liquid biopsies</vt:lpstr>
      <vt:lpstr>cfDNA - a useful biomarker in cancer care</vt:lpstr>
      <vt:lpstr>Detection of tumor-specific genetic variation</vt:lpstr>
      <vt:lpstr>Genes known to be affected by somatic CNAs</vt:lpstr>
      <vt:lpstr>cfDNA is wrapped around nucleosomes</vt:lpstr>
      <vt:lpstr>Fragmentation pattern reflects the nucleosome positions of the cell of origin</vt:lpstr>
      <vt:lpstr>Summary</vt:lpstr>
      <vt:lpstr>Projects’ approach nodes</vt:lpstr>
      <vt:lpstr>Data</vt:lpstr>
      <vt:lpstr>Projects’ approach nodes I</vt:lpstr>
      <vt:lpstr>Fragment length density</vt:lpstr>
      <vt:lpstr>Projects’ approach nodes II</vt:lpstr>
      <vt:lpstr>IchorCNA </vt:lpstr>
      <vt:lpstr>IchorCNA</vt:lpstr>
      <vt:lpstr>IchorCNA</vt:lpstr>
      <vt:lpstr>Projects’ approach nodes III</vt:lpstr>
      <vt:lpstr>LIQUORICE</vt:lpstr>
      <vt:lpstr>Projects’ approach nodes IV</vt:lpstr>
      <vt:lpstr>Research Question</vt:lpstr>
      <vt:lpstr>Acknowledgements</vt:lpstr>
      <vt:lpstr>DNA methylation status</vt:lpstr>
      <vt:lpstr>Log2 ratio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ksdfjgkeahdfglkjerhg</dc:title>
  <dc:creator>Alina Martin</dc:creator>
  <cp:lastModifiedBy>Pascal Bärtschi</cp:lastModifiedBy>
  <cp:revision>4</cp:revision>
  <dcterms:created xsi:type="dcterms:W3CDTF">2022-11-11T12:25:15Z</dcterms:created>
  <dcterms:modified xsi:type="dcterms:W3CDTF">2022-11-15T10:44:15Z</dcterms:modified>
</cp:coreProperties>
</file>